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90" r:id="rId8"/>
    <p:sldId id="262" r:id="rId9"/>
    <p:sldId id="263" r:id="rId10"/>
    <p:sldId id="264" r:id="rId11"/>
    <p:sldId id="265" r:id="rId12"/>
    <p:sldId id="266" r:id="rId13"/>
    <p:sldId id="267" r:id="rId14"/>
    <p:sldId id="291" r:id="rId15"/>
    <p:sldId id="268" r:id="rId16"/>
    <p:sldId id="269" r:id="rId17"/>
    <p:sldId id="270" r:id="rId18"/>
    <p:sldId id="271" r:id="rId19"/>
    <p:sldId id="272" r:id="rId20"/>
    <p:sldId id="273" r:id="rId21"/>
    <p:sldId id="292" r:id="rId22"/>
    <p:sldId id="274" r:id="rId23"/>
    <p:sldId id="275" r:id="rId24"/>
    <p:sldId id="276" r:id="rId25"/>
    <p:sldId id="277" r:id="rId26"/>
    <p:sldId id="278" r:id="rId27"/>
    <p:sldId id="279" r:id="rId28"/>
    <p:sldId id="280" r:id="rId29"/>
    <p:sldId id="281" r:id="rId30"/>
    <p:sldId id="282" r:id="rId31"/>
    <p:sldId id="283" r:id="rId32"/>
    <p:sldId id="293" r:id="rId33"/>
    <p:sldId id="284" r:id="rId34"/>
    <p:sldId id="285" r:id="rId35"/>
    <p:sldId id="286" r:id="rId36"/>
    <p:sldId id="287" r:id="rId37"/>
    <p:sldId id="289" r:id="rId3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1DAE966E-B7C3-6A46-9F0A-14495B377931}">
          <p14:sldIdLst/>
        </p14:section>
        <p14:section name="Sección sin título" id="{2529B99B-794C-464B-AC89-2E7461E66E17}">
          <p14:sldIdLst/>
        </p14:section>
        <p14:section name="Sección sin título" id="{FAEA4D7D-8512-7944-826D-932C20BDA9D8}">
          <p14:sldIdLst>
            <p14:sldId id="256"/>
            <p14:sldId id="257"/>
            <p14:sldId id="258"/>
            <p14:sldId id="259"/>
            <p14:sldId id="260"/>
            <p14:sldId id="261"/>
            <p14:sldId id="290"/>
            <p14:sldId id="262"/>
            <p14:sldId id="263"/>
            <p14:sldId id="264"/>
            <p14:sldId id="265"/>
            <p14:sldId id="266"/>
            <p14:sldId id="267"/>
            <p14:sldId id="291"/>
            <p14:sldId id="268"/>
            <p14:sldId id="269"/>
            <p14:sldId id="270"/>
            <p14:sldId id="271"/>
            <p14:sldId id="272"/>
            <p14:sldId id="273"/>
            <p14:sldId id="292"/>
            <p14:sldId id="274"/>
            <p14:sldId id="275"/>
            <p14:sldId id="276"/>
            <p14:sldId id="277"/>
            <p14:sldId id="278"/>
            <p14:sldId id="279"/>
            <p14:sldId id="280"/>
            <p14:sldId id="281"/>
            <p14:sldId id="282"/>
            <p14:sldId id="283"/>
            <p14:sldId id="293"/>
            <p14:sldId id="284"/>
            <p14:sldId id="285"/>
            <p14:sldId id="286"/>
            <p14:sldId id="287"/>
            <p14:sldId id="2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10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1EA4F860-C1E9-C34C-BF4D-F05021571049}" type="datetimeFigureOut">
              <a:rPr lang="es-ES" smtClean="0"/>
              <a:t>9/4/15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129363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EA4F860-C1E9-C34C-BF4D-F05021571049}" type="datetimeFigureOut">
              <a:rPr lang="es-ES" smtClean="0"/>
              <a:t>9/4/15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3405617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EA4F860-C1E9-C34C-BF4D-F05021571049}" type="datetimeFigureOut">
              <a:rPr lang="es-ES" smtClean="0"/>
              <a:t>9/4/15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1982809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EA4F860-C1E9-C34C-BF4D-F05021571049}" type="datetimeFigureOut">
              <a:rPr lang="es-ES" smtClean="0"/>
              <a:t>9/4/15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225738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1EA4F860-C1E9-C34C-BF4D-F05021571049}" type="datetimeFigureOut">
              <a:rPr lang="es-ES" smtClean="0"/>
              <a:t>9/4/15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3345077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1EA4F860-C1E9-C34C-BF4D-F05021571049}" type="datetimeFigureOut">
              <a:rPr lang="es-ES" smtClean="0"/>
              <a:t>9/4/15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2184910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1EA4F860-C1E9-C34C-BF4D-F05021571049}" type="datetimeFigureOut">
              <a:rPr lang="es-ES" smtClean="0"/>
              <a:t>9/4/15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1194065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1EA4F860-C1E9-C34C-BF4D-F05021571049}" type="datetimeFigureOut">
              <a:rPr lang="es-ES" smtClean="0"/>
              <a:t>9/4/15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386251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EA4F860-C1E9-C34C-BF4D-F05021571049}" type="datetimeFigureOut">
              <a:rPr lang="es-ES" smtClean="0"/>
              <a:t>9/4/15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222990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EA4F860-C1E9-C34C-BF4D-F05021571049}" type="datetimeFigureOut">
              <a:rPr lang="es-ES" smtClean="0"/>
              <a:t>9/4/15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2172299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EA4F860-C1E9-C34C-BF4D-F05021571049}" type="datetimeFigureOut">
              <a:rPr lang="es-ES" smtClean="0"/>
              <a:t>9/4/15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0B70FD-1587-7D49-9CA0-E3B03342AD04}" type="slidenum">
              <a:rPr lang="es-ES" smtClean="0"/>
              <a:t>‹Nr.›</a:t>
            </a:fld>
            <a:endParaRPr lang="es-ES"/>
          </a:p>
        </p:txBody>
      </p:sp>
    </p:spTree>
    <p:extLst>
      <p:ext uri="{BB962C8B-B14F-4D97-AF65-F5344CB8AC3E}">
        <p14:creationId xmlns:p14="http://schemas.microsoft.com/office/powerpoint/2010/main" val="6785132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4F860-C1E9-C34C-BF4D-F05021571049}" type="datetimeFigureOut">
              <a:rPr lang="es-ES" smtClean="0"/>
              <a:t>9/4/15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B70FD-1587-7D49-9CA0-E3B03342AD04}" type="slidenum">
              <a:rPr lang="es-ES" smtClean="0"/>
              <a:t>‹Nr.›</a:t>
            </a:fld>
            <a:endParaRPr lang="es-ES"/>
          </a:p>
        </p:txBody>
      </p:sp>
    </p:spTree>
    <p:extLst>
      <p:ext uri="{BB962C8B-B14F-4D97-AF65-F5344CB8AC3E}">
        <p14:creationId xmlns:p14="http://schemas.microsoft.com/office/powerpoint/2010/main" val="2487805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n-US" b="1" dirty="0"/>
              <a:t>Transpersonal Experiences, Modified States of Consciousness, and the Use of Psychoactive Substances</a:t>
            </a:r>
            <a:r>
              <a:rPr lang="en-US" dirty="0"/>
              <a:t/>
            </a:r>
            <a:br>
              <a:rPr lang="en-US" dirty="0"/>
            </a:br>
            <a:r>
              <a:rPr lang="en-US" b="1" dirty="0"/>
              <a:t> </a:t>
            </a:r>
            <a:r>
              <a:rPr lang="en-US" dirty="0"/>
              <a:t/>
            </a:r>
            <a:br>
              <a:rPr lang="en-US" dirty="0"/>
            </a:br>
            <a:r>
              <a:rPr lang="en-US" b="1" dirty="0"/>
              <a:t>Elías Capriles</a:t>
            </a:r>
            <a:r>
              <a:rPr lang="en-US" dirty="0"/>
              <a:t/>
            </a:r>
            <a:br>
              <a:rPr lang="en-US" dirty="0"/>
            </a:br>
            <a:r>
              <a:rPr lang="en-US" b="1" dirty="0"/>
              <a:t>(Venezuela)</a:t>
            </a:r>
            <a:r>
              <a:rPr lang="en-US" dirty="0" smtClean="0">
                <a:effectLst/>
              </a:rPr>
              <a:t> </a:t>
            </a:r>
            <a:endParaRPr lang="es-ES" dirty="0"/>
          </a:p>
        </p:txBody>
      </p:sp>
      <p:sp>
        <p:nvSpPr>
          <p:cNvPr id="3" name="Subtítulo 2"/>
          <p:cNvSpPr>
            <a:spLocks noGrp="1"/>
          </p:cNvSpPr>
          <p:nvPr>
            <p:ph type="subTitle" idx="1"/>
          </p:nvPr>
        </p:nvSpPr>
        <p:spPr>
          <a:xfrm flipV="1">
            <a:off x="1371600" y="5638799"/>
            <a:ext cx="6400800" cy="45719"/>
          </a:xfrm>
        </p:spPr>
        <p:txBody>
          <a:bodyPr>
            <a:normAutofit fontScale="25000" lnSpcReduction="20000"/>
          </a:bodyPr>
          <a:lstStyle/>
          <a:p>
            <a:endParaRPr lang="es-ES" dirty="0"/>
          </a:p>
        </p:txBody>
      </p:sp>
    </p:spTree>
    <p:extLst>
      <p:ext uri="{BB962C8B-B14F-4D97-AF65-F5344CB8AC3E}">
        <p14:creationId xmlns:p14="http://schemas.microsoft.com/office/powerpoint/2010/main" val="3239605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263" y="274638"/>
            <a:ext cx="8229600" cy="45719"/>
          </a:xfrm>
        </p:spPr>
        <p:txBody>
          <a:bodyPr>
            <a:noAutofit/>
          </a:bodyPr>
          <a:lstStyle/>
          <a:p>
            <a:r>
              <a:rPr lang="es-ES" sz="800" dirty="0" smtClean="0"/>
              <a:t>i</a:t>
            </a:r>
            <a:endParaRPr lang="es-ES" sz="800" dirty="0"/>
          </a:p>
        </p:txBody>
      </p:sp>
      <p:sp>
        <p:nvSpPr>
          <p:cNvPr id="3" name="Marcador de contenido 2"/>
          <p:cNvSpPr>
            <a:spLocks noGrp="1"/>
          </p:cNvSpPr>
          <p:nvPr>
            <p:ph idx="1"/>
          </p:nvPr>
        </p:nvSpPr>
        <p:spPr>
          <a:xfrm>
            <a:off x="457200" y="547894"/>
            <a:ext cx="8229600" cy="5777778"/>
          </a:xfrm>
        </p:spPr>
        <p:txBody>
          <a:bodyPr>
            <a:noAutofit/>
          </a:bodyPr>
          <a:lstStyle/>
          <a:p>
            <a:r>
              <a:rPr lang="en-US" sz="1400" b="1" dirty="0"/>
              <a:t>(iii)</a:t>
            </a:r>
            <a:r>
              <a:rPr lang="en-US" sz="1400" dirty="0"/>
              <a:t> The </a:t>
            </a:r>
            <a:r>
              <a:rPr lang="en-US" sz="1400" b="1" i="1" dirty="0"/>
              <a:t>discontinuity</a:t>
            </a:r>
            <a:r>
              <a:rPr lang="en-US" sz="1400" dirty="0"/>
              <a:t> produced by the </a:t>
            </a:r>
            <a:r>
              <a:rPr lang="en-US" sz="1400" b="1" i="1" dirty="0"/>
              <a:t>potentiation</a:t>
            </a:r>
            <a:r>
              <a:rPr lang="en-US" sz="1400" dirty="0"/>
              <a:t> of </a:t>
            </a:r>
            <a:r>
              <a:rPr lang="en-US" sz="1400" b="1" i="1" dirty="0"/>
              <a:t>subtle</a:t>
            </a:r>
            <a:r>
              <a:rPr lang="en-US" sz="1400" dirty="0"/>
              <a:t> / </a:t>
            </a:r>
            <a:r>
              <a:rPr lang="en-US" sz="1400" b="1" i="1" dirty="0"/>
              <a:t>intuitive</a:t>
            </a:r>
            <a:r>
              <a:rPr lang="en-US" sz="1400" dirty="0"/>
              <a:t> </a:t>
            </a:r>
            <a:r>
              <a:rPr lang="en-US" sz="1400" i="1" dirty="0"/>
              <a:t>potentiated</a:t>
            </a:r>
            <a:r>
              <a:rPr lang="en-US" sz="1400" dirty="0"/>
              <a:t> thought </a:t>
            </a:r>
            <a:r>
              <a:rPr lang="en-US" sz="1400" dirty="0">
                <a:solidFill>
                  <a:srgbClr val="FF0000"/>
                </a:solidFill>
              </a:rPr>
              <a:t>(Skt. </a:t>
            </a:r>
            <a:r>
              <a:rPr lang="en-US" sz="1400" i="1" dirty="0">
                <a:solidFill>
                  <a:srgbClr val="FF0000"/>
                </a:solidFill>
              </a:rPr>
              <a:t>arthasāmānya</a:t>
            </a:r>
            <a:r>
              <a:rPr lang="en-US" sz="1400" dirty="0">
                <a:solidFill>
                  <a:srgbClr val="FF0000"/>
                </a:solidFill>
              </a:rPr>
              <a:t>; Tib. dönchi [</a:t>
            </a:r>
            <a:r>
              <a:rPr lang="en-US" sz="1400" i="1" dirty="0">
                <a:solidFill>
                  <a:srgbClr val="FF0000"/>
                </a:solidFill>
              </a:rPr>
              <a:t>don spyi</a:t>
            </a:r>
            <a:r>
              <a:rPr lang="en-US" sz="1400" dirty="0">
                <a:solidFill>
                  <a:srgbClr val="FF0000"/>
                </a:solidFill>
              </a:rPr>
              <a:t>])</a:t>
            </a:r>
          </a:p>
          <a:p>
            <a:r>
              <a:rPr lang="en-US" sz="800" dirty="0"/>
              <a:t> </a:t>
            </a:r>
          </a:p>
          <a:p>
            <a:r>
              <a:rPr lang="en-US" sz="1400" dirty="0"/>
              <a:t>which as a result of the process of conditioning in the family, the school and the whole of society </a:t>
            </a:r>
          </a:p>
          <a:p>
            <a:r>
              <a:rPr lang="en-US" sz="800" dirty="0"/>
              <a:t> </a:t>
            </a:r>
          </a:p>
          <a:p>
            <a:r>
              <a:rPr lang="en-US" sz="1400" dirty="0"/>
              <a:t>makes us experience everything in terms of one or another </a:t>
            </a:r>
            <a:r>
              <a:rPr lang="en-US" sz="1400" i="1" dirty="0"/>
              <a:t>potentiated</a:t>
            </a:r>
            <a:r>
              <a:rPr lang="en-US" sz="1400" dirty="0"/>
              <a:t> thought</a:t>
            </a:r>
          </a:p>
          <a:p>
            <a:r>
              <a:rPr lang="en-US" sz="800" dirty="0"/>
              <a:t> </a:t>
            </a:r>
          </a:p>
          <a:p>
            <a:r>
              <a:rPr lang="en-US" sz="1400" dirty="0"/>
              <a:t>and thus be under the illusion that each figure that we single out is </a:t>
            </a:r>
            <a:r>
              <a:rPr lang="en-US" sz="1400" b="1" i="1" dirty="0"/>
              <a:t>inherently separate </a:t>
            </a:r>
            <a:endParaRPr lang="en-US" sz="1400" dirty="0"/>
          </a:p>
          <a:p>
            <a:r>
              <a:rPr lang="en-US" sz="800" dirty="0"/>
              <a:t> </a:t>
            </a:r>
          </a:p>
          <a:p>
            <a:r>
              <a:rPr lang="en-US" sz="1400" dirty="0"/>
              <a:t>and that </a:t>
            </a:r>
            <a:r>
              <a:rPr lang="en-US" sz="1400" b="1" i="1" dirty="0"/>
              <a:t>it is the concept that we apply to it</a:t>
            </a:r>
            <a:r>
              <a:rPr lang="en-US" sz="1400" dirty="0"/>
              <a:t>—which yields the illusion of a multiplicity of substantial entities—</a:t>
            </a:r>
          </a:p>
          <a:p>
            <a:r>
              <a:rPr lang="en-US" sz="800" dirty="0"/>
              <a:t> </a:t>
            </a:r>
          </a:p>
          <a:p>
            <a:r>
              <a:rPr lang="en-US" sz="1400" dirty="0"/>
              <a:t>and that, when also </a:t>
            </a:r>
            <a:r>
              <a:rPr lang="en-US" sz="1400" b="1" i="1" dirty="0"/>
              <a:t>coarse</a:t>
            </a:r>
            <a:r>
              <a:rPr lang="en-US" sz="1400" dirty="0"/>
              <a:t> / </a:t>
            </a:r>
            <a:r>
              <a:rPr lang="en-US" sz="1400" b="1" i="1" dirty="0"/>
              <a:t>discursive</a:t>
            </a:r>
            <a:r>
              <a:rPr lang="en-US" sz="1400" dirty="0"/>
              <a:t> thoughts </a:t>
            </a:r>
            <a:r>
              <a:rPr lang="en-US" sz="1400" dirty="0">
                <a:solidFill>
                  <a:srgbClr val="FF0000"/>
                </a:solidFill>
              </a:rPr>
              <a:t>(Skt. </a:t>
            </a:r>
            <a:r>
              <a:rPr lang="en-US" sz="1400" i="1" dirty="0">
                <a:solidFill>
                  <a:srgbClr val="FF0000"/>
                </a:solidFill>
              </a:rPr>
              <a:t>śabdasāmānya</a:t>
            </a:r>
            <a:r>
              <a:rPr lang="en-US" sz="1400" dirty="0">
                <a:solidFill>
                  <a:srgbClr val="FF0000"/>
                </a:solidFill>
              </a:rPr>
              <a:t>; Tib. drachi [</a:t>
            </a:r>
            <a:r>
              <a:rPr lang="en-US" sz="1400" i="1" dirty="0">
                <a:solidFill>
                  <a:srgbClr val="FF0000"/>
                </a:solidFill>
              </a:rPr>
              <a:t>sgra spyi</a:t>
            </a:r>
            <a:r>
              <a:rPr lang="en-US" sz="1400" dirty="0">
                <a:solidFill>
                  <a:srgbClr val="FF0000"/>
                </a:solidFill>
              </a:rPr>
              <a:t>]) </a:t>
            </a:r>
            <a:r>
              <a:rPr lang="en-US" sz="1400" dirty="0"/>
              <a:t>are </a:t>
            </a:r>
            <a:r>
              <a:rPr lang="en-US" sz="1400" b="1" i="1" dirty="0"/>
              <a:t>potentiated</a:t>
            </a:r>
            <a:r>
              <a:rPr lang="en-US" sz="1400" dirty="0"/>
              <a:t>, </a:t>
            </a:r>
          </a:p>
          <a:p>
            <a:r>
              <a:rPr lang="en-US" sz="800" dirty="0"/>
              <a:t> </a:t>
            </a:r>
          </a:p>
          <a:p>
            <a:r>
              <a:rPr lang="en-US" sz="1400" b="1" i="1" dirty="0"/>
              <a:t>produces</a:t>
            </a:r>
            <a:r>
              <a:rPr lang="en-US" sz="1400" dirty="0"/>
              <a:t> another </a:t>
            </a:r>
            <a:r>
              <a:rPr lang="en-US" sz="1400" b="1" i="1" dirty="0"/>
              <a:t>discontinuity</a:t>
            </a:r>
            <a:r>
              <a:rPr lang="en-US" sz="1400" dirty="0"/>
              <a:t> as discursive thoughts are felt to be inherently </a:t>
            </a:r>
            <a:r>
              <a:rPr lang="en-US" sz="1400" i="1" dirty="0"/>
              <a:t>true or false</a:t>
            </a:r>
            <a:r>
              <a:rPr lang="en-US" sz="1400" dirty="0"/>
              <a:t>.</a:t>
            </a:r>
          </a:p>
          <a:p>
            <a:r>
              <a:rPr lang="en-US" sz="800" dirty="0"/>
              <a:t> </a:t>
            </a:r>
          </a:p>
          <a:p>
            <a:r>
              <a:rPr lang="en-US" sz="1400" b="1" dirty="0"/>
              <a:t>(iv) Finally, </a:t>
            </a:r>
            <a:r>
              <a:rPr lang="en-US" sz="1400" b="1" i="1" dirty="0"/>
              <a:t>saṃsāra</a:t>
            </a:r>
            <a:r>
              <a:rPr lang="en-US" sz="1400" dirty="0"/>
              <a:t> is perfected as the suffering inherent in active </a:t>
            </a:r>
            <a:r>
              <a:rPr lang="en-US" sz="1400" i="1" dirty="0"/>
              <a:t>saṃsāra</a:t>
            </a:r>
            <a:endParaRPr lang="en-US" sz="1400" dirty="0"/>
          </a:p>
          <a:p>
            <a:r>
              <a:rPr lang="en-US" sz="800" dirty="0"/>
              <a:t> </a:t>
            </a:r>
          </a:p>
          <a:p>
            <a:r>
              <a:rPr lang="en-US" sz="1400" dirty="0"/>
              <a:t>is </a:t>
            </a:r>
            <a:r>
              <a:rPr lang="en-US" sz="1400" b="1" i="1" dirty="0"/>
              <a:t>eluded </a:t>
            </a:r>
            <a:r>
              <a:rPr lang="en-US" sz="1400" dirty="0"/>
              <a:t>by means of double phenomenological negations:</a:t>
            </a:r>
          </a:p>
          <a:p>
            <a:r>
              <a:rPr lang="en-US" sz="800" dirty="0"/>
              <a:t> </a:t>
            </a:r>
          </a:p>
          <a:p>
            <a:r>
              <a:rPr lang="en-US" sz="1400" dirty="0"/>
              <a:t>in same operation something is negated, and it is negated that something is negated, </a:t>
            </a:r>
          </a:p>
          <a:p>
            <a:r>
              <a:rPr lang="en-US" sz="800" dirty="0"/>
              <a:t> </a:t>
            </a:r>
          </a:p>
          <a:p>
            <a:r>
              <a:rPr lang="en-US" sz="1400" dirty="0"/>
              <a:t>—as in the case of the self-deceit Sartre called Bad Faith and Laing named elusion—</a:t>
            </a:r>
          </a:p>
          <a:p>
            <a:r>
              <a:rPr lang="en-US" sz="800" dirty="0"/>
              <a:t> </a:t>
            </a:r>
          </a:p>
          <a:p>
            <a:r>
              <a:rPr lang="en-US" sz="1400" dirty="0"/>
              <a:t>and hence less distressful states are </a:t>
            </a:r>
            <a:r>
              <a:rPr lang="en-US" sz="1400" b="1" i="1" dirty="0"/>
              <a:t>produced</a:t>
            </a:r>
            <a:r>
              <a:rPr lang="en-US" sz="1400" dirty="0"/>
              <a:t> that,</a:t>
            </a:r>
          </a:p>
          <a:p>
            <a:r>
              <a:rPr lang="en-US" sz="800" dirty="0"/>
              <a:t> </a:t>
            </a:r>
          </a:p>
          <a:p>
            <a:r>
              <a:rPr lang="en-US" sz="1400" dirty="0"/>
              <a:t>the more pleasant and gratifying, the more unauthentic and deceitful they are.</a:t>
            </a:r>
            <a:r>
              <a:rPr lang="en-US" sz="1400" dirty="0" smtClean="0">
                <a:effectLst/>
              </a:rPr>
              <a:t> </a:t>
            </a:r>
            <a:endParaRPr lang="es-ES" sz="1400" dirty="0"/>
          </a:p>
        </p:txBody>
      </p:sp>
    </p:spTree>
    <p:extLst>
      <p:ext uri="{BB962C8B-B14F-4D97-AF65-F5344CB8AC3E}">
        <p14:creationId xmlns:p14="http://schemas.microsoft.com/office/powerpoint/2010/main" val="3549693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sz="3100" b="1" dirty="0"/>
              <a:t>2c. The energetic-volume-determining-the-scope-of-awareness </a:t>
            </a:r>
            <a:r>
              <a:rPr lang="en-US" sz="3100" b="1" dirty="0">
                <a:solidFill>
                  <a:srgbClr val="FF0000"/>
                </a:solidFill>
              </a:rPr>
              <a:t>(Tib. </a:t>
            </a:r>
            <a:r>
              <a:rPr lang="en-US" sz="3100" b="1" i="1" dirty="0">
                <a:solidFill>
                  <a:srgbClr val="FF0000"/>
                </a:solidFill>
              </a:rPr>
              <a:t>thig le</a:t>
            </a:r>
            <a:r>
              <a:rPr lang="en-US" sz="3100" b="1" dirty="0">
                <a:solidFill>
                  <a:srgbClr val="FF0000"/>
                </a:solidFill>
              </a:rPr>
              <a:t>, somewhat akin to Skt. </a:t>
            </a:r>
            <a:r>
              <a:rPr lang="en-US" sz="3100" b="1" i="1" dirty="0">
                <a:solidFill>
                  <a:srgbClr val="FF0000"/>
                </a:solidFill>
              </a:rPr>
              <a:t>kuṇḍalinī</a:t>
            </a:r>
            <a:r>
              <a:rPr lang="en-US" sz="3100" b="1" dirty="0">
                <a:solidFill>
                  <a:srgbClr val="FF0000"/>
                </a:solidFill>
              </a:rPr>
              <a:t>)</a:t>
            </a:r>
            <a:r>
              <a:rPr lang="en-US" dirty="0"/>
              <a:t/>
            </a:r>
            <a:br>
              <a:rPr lang="en-US" dirty="0"/>
            </a:br>
            <a:endParaRPr lang="es-ES" dirty="0"/>
          </a:p>
        </p:txBody>
      </p:sp>
      <p:sp>
        <p:nvSpPr>
          <p:cNvPr id="3" name="Marcador de contenido 2"/>
          <p:cNvSpPr>
            <a:spLocks noGrp="1"/>
          </p:cNvSpPr>
          <p:nvPr>
            <p:ph idx="1"/>
          </p:nvPr>
        </p:nvSpPr>
        <p:spPr>
          <a:xfrm>
            <a:off x="457200" y="1417638"/>
            <a:ext cx="8229600" cy="4708525"/>
          </a:xfrm>
        </p:spPr>
        <p:txBody>
          <a:bodyPr>
            <a:normAutofit fontScale="55000" lnSpcReduction="20000"/>
          </a:bodyPr>
          <a:lstStyle/>
          <a:p>
            <a:r>
              <a:rPr lang="en-US" dirty="0"/>
              <a:t>According to Tantric bioenergetics, in the process of conditioning, repression and punishments </a:t>
            </a:r>
          </a:p>
          <a:p>
            <a:r>
              <a:rPr lang="en-US" dirty="0"/>
              <a:t> </a:t>
            </a:r>
          </a:p>
          <a:p>
            <a:r>
              <a:rPr lang="en-US" dirty="0"/>
              <a:t>reduce the entrance of energy to the higher energy centers, associated to the brain,</a:t>
            </a:r>
          </a:p>
          <a:p>
            <a:r>
              <a:rPr lang="en-US" dirty="0"/>
              <a:t> </a:t>
            </a:r>
          </a:p>
          <a:p>
            <a:r>
              <a:rPr lang="en-US" dirty="0"/>
              <a:t>putting an end to the oceanic feeling with its panoramic awareness</a:t>
            </a:r>
          </a:p>
          <a:p>
            <a:r>
              <a:rPr lang="en-US" dirty="0"/>
              <a:t> </a:t>
            </a:r>
          </a:p>
          <a:p>
            <a:r>
              <a:rPr lang="en-US" dirty="0"/>
              <a:t>and </a:t>
            </a:r>
            <a:r>
              <a:rPr lang="en-US" b="1" i="1" dirty="0"/>
              <a:t>producing</a:t>
            </a:r>
            <a:r>
              <a:rPr lang="en-US" dirty="0"/>
              <a:t> a figure-ground mind and a tunnel-like consciousness,</a:t>
            </a:r>
          </a:p>
          <a:p>
            <a:r>
              <a:rPr lang="en-US" dirty="0"/>
              <a:t> </a:t>
            </a:r>
          </a:p>
          <a:p>
            <a:r>
              <a:rPr lang="en-US" dirty="0"/>
              <a:t>that, </a:t>
            </a:r>
            <a:r>
              <a:rPr lang="en-US" i="1" dirty="0"/>
              <a:t>in combination with the potentiation of thought</a:t>
            </a:r>
            <a:r>
              <a:rPr lang="en-US" dirty="0"/>
              <a:t>,</a:t>
            </a:r>
          </a:p>
          <a:p>
            <a:r>
              <a:rPr lang="en-US" dirty="0"/>
              <a:t> </a:t>
            </a:r>
          </a:p>
          <a:p>
            <a:r>
              <a:rPr lang="en-US" b="1" i="1" dirty="0"/>
              <a:t>produces</a:t>
            </a:r>
            <a:r>
              <a:rPr lang="en-US" dirty="0"/>
              <a:t> the acute unawareness of interconnections</a:t>
            </a:r>
          </a:p>
          <a:p>
            <a:r>
              <a:rPr lang="en-US" dirty="0"/>
              <a:t> </a:t>
            </a:r>
          </a:p>
          <a:p>
            <a:r>
              <a:rPr lang="en-US" dirty="0"/>
              <a:t>that is at the root of ecological crisis, social contradictions etc.</a:t>
            </a:r>
          </a:p>
          <a:p>
            <a:r>
              <a:rPr lang="en-US" b="1" dirty="0"/>
              <a:t> </a:t>
            </a:r>
            <a:endParaRPr lang="en-US" dirty="0"/>
          </a:p>
          <a:p>
            <a:endParaRPr lang="es-ES" dirty="0"/>
          </a:p>
        </p:txBody>
      </p:sp>
    </p:spTree>
    <p:extLst>
      <p:ext uri="{BB962C8B-B14F-4D97-AF65-F5344CB8AC3E}">
        <p14:creationId xmlns:p14="http://schemas.microsoft.com/office/powerpoint/2010/main" val="601627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2400" b="1" dirty="0"/>
              <a:t>2d. Ascenders Vs. Descenders in Phenomenological and Existential Terms: </a:t>
            </a:r>
            <a:r>
              <a:rPr lang="en-US" sz="2400" dirty="0"/>
              <a:t/>
            </a:r>
            <a:br>
              <a:rPr lang="en-US" sz="2400" dirty="0"/>
            </a:br>
            <a:r>
              <a:rPr lang="en-US" sz="2400" b="1" dirty="0"/>
              <a:t>Ascent as the construction of </a:t>
            </a:r>
            <a:r>
              <a:rPr lang="en-US" sz="2400" b="1" i="1" dirty="0"/>
              <a:t>saṃskṛta</a:t>
            </a:r>
            <a:r>
              <a:rPr lang="en-US" sz="2400" b="1" dirty="0"/>
              <a:t> / </a:t>
            </a:r>
            <a:r>
              <a:rPr lang="en-US" sz="2400" b="1" i="1" dirty="0"/>
              <a:t>modified</a:t>
            </a:r>
            <a:r>
              <a:rPr lang="en-US" sz="2400" b="1" dirty="0"/>
              <a:t> states</a:t>
            </a:r>
            <a:r>
              <a:rPr lang="en-US" sz="2400" dirty="0"/>
              <a:t/>
            </a:r>
            <a:br>
              <a:rPr lang="en-US" sz="2400" dirty="0"/>
            </a:br>
            <a:endParaRPr lang="es-ES" sz="2400" dirty="0"/>
          </a:p>
        </p:txBody>
      </p:sp>
      <p:sp>
        <p:nvSpPr>
          <p:cNvPr id="3" name="Marcador de contenido 2"/>
          <p:cNvSpPr>
            <a:spLocks noGrp="1"/>
          </p:cNvSpPr>
          <p:nvPr>
            <p:ph idx="1"/>
          </p:nvPr>
        </p:nvSpPr>
        <p:spPr>
          <a:xfrm>
            <a:off x="457200" y="1436420"/>
            <a:ext cx="8229600" cy="4525963"/>
          </a:xfrm>
        </p:spPr>
        <p:txBody>
          <a:bodyPr>
            <a:normAutofit fontScale="47500" lnSpcReduction="20000"/>
          </a:bodyPr>
          <a:lstStyle/>
          <a:p>
            <a:r>
              <a:rPr lang="en-US" dirty="0"/>
              <a:t>In the 1990s the so-called Ascender / Descender Debate </a:t>
            </a:r>
          </a:p>
          <a:p>
            <a:r>
              <a:rPr lang="en-US" dirty="0"/>
              <a:t> </a:t>
            </a:r>
          </a:p>
          <a:p>
            <a:r>
              <a:rPr lang="en-US" dirty="0"/>
              <a:t>pit Ken Wilber against Stan Grof and Michael Washburn, </a:t>
            </a:r>
          </a:p>
          <a:p>
            <a:r>
              <a:rPr lang="en-US" dirty="0"/>
              <a:t> </a:t>
            </a:r>
          </a:p>
          <a:p>
            <a:r>
              <a:rPr lang="en-US" dirty="0"/>
              <a:t>yet neither of the parts understood ascent as the production of </a:t>
            </a:r>
            <a:r>
              <a:rPr lang="en-US" i="1" dirty="0"/>
              <a:t>saṃskṛta</a:t>
            </a:r>
            <a:r>
              <a:rPr lang="en-US" dirty="0"/>
              <a:t>, </a:t>
            </a:r>
            <a:r>
              <a:rPr lang="en-US" b="1" i="1" dirty="0"/>
              <a:t>modified</a:t>
            </a:r>
            <a:r>
              <a:rPr lang="en-US" dirty="0"/>
              <a:t> states </a:t>
            </a:r>
          </a:p>
          <a:p>
            <a:r>
              <a:rPr lang="en-US" dirty="0"/>
              <a:t> </a:t>
            </a:r>
          </a:p>
          <a:p>
            <a:r>
              <a:rPr lang="en-US" dirty="0"/>
              <a:t>or Descent as Seeing through </a:t>
            </a:r>
            <a:r>
              <a:rPr lang="en-US" i="1" dirty="0"/>
              <a:t>saṃskṛta</a:t>
            </a:r>
            <a:r>
              <a:rPr lang="en-US" dirty="0"/>
              <a:t>, </a:t>
            </a:r>
            <a:r>
              <a:rPr lang="en-US" b="1" i="1" dirty="0"/>
              <a:t>modified</a:t>
            </a:r>
            <a:r>
              <a:rPr lang="en-US" dirty="0"/>
              <a:t> states into the </a:t>
            </a:r>
            <a:r>
              <a:rPr lang="en-US" i="1" dirty="0"/>
              <a:t>asaṃskṛta</a:t>
            </a:r>
            <a:r>
              <a:rPr lang="en-US" dirty="0"/>
              <a:t>, </a:t>
            </a:r>
            <a:r>
              <a:rPr lang="en-US" b="1" i="1" dirty="0"/>
              <a:t>unmodified</a:t>
            </a:r>
            <a:r>
              <a:rPr lang="en-US" b="1" dirty="0"/>
              <a:t> </a:t>
            </a:r>
            <a:r>
              <a:rPr lang="en-US" b="1" i="1" dirty="0"/>
              <a:t>true condition</a:t>
            </a:r>
            <a:r>
              <a:rPr lang="en-US" dirty="0"/>
              <a:t>.</a:t>
            </a:r>
          </a:p>
          <a:p>
            <a:r>
              <a:rPr lang="en-US" dirty="0"/>
              <a:t> </a:t>
            </a:r>
          </a:p>
          <a:p>
            <a:r>
              <a:rPr lang="en-US" dirty="0"/>
              <a:t>Spiritual ascent may be achieved by means of the “healthy,” “positive” conditioning yielded by pacification and other kinds of conditioning meditation </a:t>
            </a:r>
          </a:p>
          <a:p>
            <a:r>
              <a:rPr lang="en-US" dirty="0"/>
              <a:t> </a:t>
            </a:r>
          </a:p>
          <a:p>
            <a:r>
              <a:rPr lang="en-US" dirty="0"/>
              <a:t>which boosts the already discussed </a:t>
            </a:r>
            <a:r>
              <a:rPr lang="en-US" b="1" i="1" dirty="0"/>
              <a:t>elusion</a:t>
            </a:r>
            <a:r>
              <a:rPr lang="en-US" dirty="0"/>
              <a:t> or </a:t>
            </a:r>
            <a:r>
              <a:rPr lang="en-US" b="1" i="1" dirty="0"/>
              <a:t>bad faith</a:t>
            </a:r>
            <a:r>
              <a:rPr lang="en-US" dirty="0"/>
              <a:t> so that more desirable </a:t>
            </a:r>
            <a:r>
              <a:rPr lang="en-US" i="1" dirty="0"/>
              <a:t>saṃskṛta </a:t>
            </a:r>
            <a:r>
              <a:rPr lang="en-US" dirty="0"/>
              <a:t>states may be achieved.</a:t>
            </a:r>
            <a:r>
              <a:rPr lang="en-US" dirty="0" smtClean="0">
                <a:effectLst/>
              </a:rPr>
              <a:t> </a:t>
            </a:r>
          </a:p>
          <a:p>
            <a:endParaRPr lang="en-US" dirty="0" smtClean="0">
              <a:effectLst/>
            </a:endParaRPr>
          </a:p>
          <a:p>
            <a:r>
              <a:rPr lang="en-US" b="1" dirty="0" smtClean="0"/>
              <a:t>For example, the achievement of a god of sensuality, </a:t>
            </a:r>
            <a:r>
              <a:rPr lang="en-US" dirty="0" smtClean="0"/>
              <a:t>which</a:t>
            </a:r>
            <a:r>
              <a:rPr lang="en-US" b="1" dirty="0" smtClean="0"/>
              <a:t> </a:t>
            </a:r>
            <a:r>
              <a:rPr lang="en-US" dirty="0" smtClean="0"/>
              <a:t>may involve worldly pleasure, success or power,</a:t>
            </a:r>
          </a:p>
          <a:p>
            <a:r>
              <a:rPr lang="en-US" dirty="0" smtClean="0"/>
              <a:t> </a:t>
            </a:r>
          </a:p>
          <a:p>
            <a:r>
              <a:rPr lang="en-US" dirty="0" smtClean="0"/>
              <a:t>may be achieved through a worldly training, yet it will always depend on accumulated good </a:t>
            </a:r>
            <a:r>
              <a:rPr lang="en-US" i="1" dirty="0" smtClean="0"/>
              <a:t>karma</a:t>
            </a:r>
            <a:r>
              <a:rPr lang="en-US" dirty="0" smtClean="0"/>
              <a:t> and hence will always be impermanent</a:t>
            </a:r>
            <a:r>
              <a:rPr lang="en-US" i="1" dirty="0" smtClean="0"/>
              <a:t>.</a:t>
            </a:r>
            <a:endParaRPr lang="en-US" dirty="0" smtClean="0"/>
          </a:p>
          <a:p>
            <a:endParaRPr lang="es-ES" dirty="0"/>
          </a:p>
        </p:txBody>
      </p:sp>
    </p:spTree>
    <p:extLst>
      <p:ext uri="{BB962C8B-B14F-4D97-AF65-F5344CB8AC3E}">
        <p14:creationId xmlns:p14="http://schemas.microsoft.com/office/powerpoint/2010/main" val="388569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435824"/>
            <a:ext cx="8229600" cy="5690339"/>
          </a:xfrm>
        </p:spPr>
        <p:txBody>
          <a:bodyPr>
            <a:normAutofit fontScale="25000" lnSpcReduction="20000"/>
          </a:bodyPr>
          <a:lstStyle/>
          <a:p>
            <a:r>
              <a:rPr lang="en-US" dirty="0"/>
              <a:t> </a:t>
            </a:r>
          </a:p>
          <a:p>
            <a:r>
              <a:rPr lang="en-US" sz="6800" b="1" dirty="0"/>
              <a:t>Likewise, the achievement of a god of form</a:t>
            </a:r>
            <a:r>
              <a:rPr lang="en-US" sz="6800" dirty="0"/>
              <a:t> may be attained by means of steady concentration on a figure</a:t>
            </a:r>
          </a:p>
          <a:p>
            <a:r>
              <a:rPr lang="en-US" sz="6800" dirty="0"/>
              <a:t> </a:t>
            </a:r>
          </a:p>
          <a:p>
            <a:r>
              <a:rPr lang="en-US" sz="6800" dirty="0"/>
              <a:t>and thus accumulating </a:t>
            </a:r>
            <a:r>
              <a:rPr lang="en-US" sz="6800" i="1" dirty="0"/>
              <a:t>karma</a:t>
            </a:r>
            <a:r>
              <a:rPr lang="en-US" sz="6800" dirty="0"/>
              <a:t> of immobility </a:t>
            </a:r>
            <a:r>
              <a:rPr lang="en-US" sz="6800" dirty="0">
                <a:solidFill>
                  <a:srgbClr val="FF0000"/>
                </a:solidFill>
              </a:rPr>
              <a:t>(Skt. </a:t>
            </a:r>
            <a:r>
              <a:rPr lang="en-US" sz="6800" i="1" dirty="0">
                <a:solidFill>
                  <a:srgbClr val="FF0000"/>
                </a:solidFill>
              </a:rPr>
              <a:t>āninjyakarma</a:t>
            </a:r>
            <a:r>
              <a:rPr lang="en-US" sz="6800" dirty="0">
                <a:solidFill>
                  <a:srgbClr val="FF0000"/>
                </a:solidFill>
              </a:rPr>
              <a:t>; Tib. migyowe lai [</a:t>
            </a:r>
            <a:r>
              <a:rPr lang="en-US" sz="6800" i="1" dirty="0">
                <a:solidFill>
                  <a:srgbClr val="FF0000"/>
                </a:solidFill>
              </a:rPr>
              <a:t>mi gyo ba’s las</a:t>
            </a:r>
            <a:r>
              <a:rPr lang="en-US" sz="6800" dirty="0">
                <a:solidFill>
                  <a:srgbClr val="FF0000"/>
                </a:solidFill>
              </a:rPr>
              <a:t>])</a:t>
            </a:r>
            <a:r>
              <a:rPr lang="en-US" sz="6800" dirty="0"/>
              <a:t>;</a:t>
            </a:r>
          </a:p>
          <a:p>
            <a:r>
              <a:rPr lang="en-US" sz="6800" dirty="0"/>
              <a:t> </a:t>
            </a:r>
          </a:p>
          <a:p>
            <a:r>
              <a:rPr lang="en-US" sz="6800" dirty="0"/>
              <a:t>therefore, it will also be impermanent.</a:t>
            </a:r>
          </a:p>
          <a:p>
            <a:r>
              <a:rPr lang="en-US" sz="6800" dirty="0"/>
              <a:t> </a:t>
            </a:r>
          </a:p>
          <a:p>
            <a:r>
              <a:rPr lang="en-US" sz="6800" b="1" dirty="0"/>
              <a:t>Finally, the achievement of a god of formlessness</a:t>
            </a:r>
            <a:r>
              <a:rPr lang="en-US" sz="6800" dirty="0"/>
              <a:t>, which may be attained by means of a steady absorption beyond the figure-ground division</a:t>
            </a:r>
          </a:p>
          <a:p>
            <a:r>
              <a:rPr lang="en-US" sz="6800" dirty="0"/>
              <a:t> </a:t>
            </a:r>
          </a:p>
          <a:p>
            <a:r>
              <a:rPr lang="en-US" sz="6800" dirty="0"/>
              <a:t>in which there is a subject-object duality, yet the subject identifies with the infinitude subtly appearing as object</a:t>
            </a:r>
          </a:p>
          <a:p>
            <a:r>
              <a:rPr lang="en-US" sz="6800" dirty="0"/>
              <a:t> </a:t>
            </a:r>
          </a:p>
          <a:p>
            <a:r>
              <a:rPr lang="en-US" sz="6800" dirty="0"/>
              <a:t>and by means of this self-deceit achieves an illusion of cosmic union or cosmic identity</a:t>
            </a:r>
          </a:p>
          <a:p>
            <a:r>
              <a:rPr lang="en-US" sz="6800" dirty="0"/>
              <a:t> </a:t>
            </a:r>
          </a:p>
          <a:p>
            <a:r>
              <a:rPr lang="en-US" sz="6800" dirty="0"/>
              <a:t>and thereby obtains very subtle pride and pleasure, which is the summit of </a:t>
            </a:r>
            <a:r>
              <a:rPr lang="en-US" sz="6800" i="1" dirty="0"/>
              <a:t>saṃsāra</a:t>
            </a:r>
            <a:r>
              <a:rPr lang="en-US" sz="6800" dirty="0"/>
              <a:t> and the extreme of self-deceit and inauthenticity,</a:t>
            </a:r>
          </a:p>
          <a:p>
            <a:r>
              <a:rPr lang="en-US" sz="6800" dirty="0"/>
              <a:t> </a:t>
            </a:r>
          </a:p>
          <a:p>
            <a:r>
              <a:rPr lang="en-US" sz="6800" dirty="0"/>
              <a:t>also depends on </a:t>
            </a:r>
            <a:r>
              <a:rPr lang="en-US" sz="6800" i="1" dirty="0"/>
              <a:t>karma</a:t>
            </a:r>
            <a:r>
              <a:rPr lang="en-US" sz="6800" dirty="0"/>
              <a:t> of immobility and therefore it is also impermanent.</a:t>
            </a:r>
          </a:p>
          <a:p>
            <a:r>
              <a:rPr lang="en-US" sz="3700" dirty="0"/>
              <a:t> </a:t>
            </a:r>
          </a:p>
        </p:txBody>
      </p:sp>
    </p:spTree>
    <p:extLst>
      <p:ext uri="{BB962C8B-B14F-4D97-AF65-F5344CB8AC3E}">
        <p14:creationId xmlns:p14="http://schemas.microsoft.com/office/powerpoint/2010/main" val="1366467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716100"/>
            <a:ext cx="8229600" cy="5372982"/>
          </a:xfrm>
        </p:spPr>
        <p:txBody>
          <a:bodyPr>
            <a:normAutofit fontScale="70000" lnSpcReduction="20000"/>
          </a:bodyPr>
          <a:lstStyle/>
          <a:p>
            <a:r>
              <a:rPr lang="en-US" dirty="0" smtClean="0"/>
              <a:t>Since all that is</a:t>
            </a:r>
            <a:r>
              <a:rPr lang="en-US" b="1" dirty="0" smtClean="0"/>
              <a:t> </a:t>
            </a:r>
            <a:r>
              <a:rPr lang="en-US" b="1" i="1" dirty="0" smtClean="0"/>
              <a:t>saṃskṛta</a:t>
            </a:r>
            <a:r>
              <a:rPr lang="en-US" b="1" dirty="0" smtClean="0"/>
              <a:t> </a:t>
            </a:r>
            <a:r>
              <a:rPr lang="en-US" dirty="0" smtClean="0"/>
              <a:t>is</a:t>
            </a:r>
            <a:r>
              <a:rPr lang="en-US" b="1" dirty="0" smtClean="0"/>
              <a:t> impermanent </a:t>
            </a:r>
            <a:r>
              <a:rPr lang="en-US" dirty="0" smtClean="0"/>
              <a:t>and a</a:t>
            </a:r>
            <a:r>
              <a:rPr lang="en-US" b="1" dirty="0" smtClean="0"/>
              <a:t> source of suffering</a:t>
            </a:r>
            <a:endParaRPr lang="en-US" dirty="0" smtClean="0"/>
          </a:p>
          <a:p>
            <a:r>
              <a:rPr lang="en-US" dirty="0" smtClean="0"/>
              <a:t> </a:t>
            </a:r>
          </a:p>
          <a:p>
            <a:r>
              <a:rPr lang="en-US" dirty="0" smtClean="0"/>
              <a:t>none of these “godly” states offers a solution to the “problem of life”</a:t>
            </a:r>
          </a:p>
          <a:p>
            <a:r>
              <a:rPr lang="en-US" dirty="0" smtClean="0"/>
              <a:t> </a:t>
            </a:r>
          </a:p>
          <a:p>
            <a:r>
              <a:rPr lang="en-US" dirty="0" smtClean="0"/>
              <a:t>for even though they may allow one to elude suffering for long whiles, </a:t>
            </a:r>
          </a:p>
          <a:p>
            <a:r>
              <a:rPr lang="en-US" dirty="0" smtClean="0"/>
              <a:t> </a:t>
            </a:r>
          </a:p>
          <a:p>
            <a:r>
              <a:rPr lang="en-US" dirty="0" smtClean="0"/>
              <a:t>when the karma to remain in them is exhausted, one bitterly suffers on foreseeing one’s fall,</a:t>
            </a:r>
          </a:p>
          <a:p>
            <a:r>
              <a:rPr lang="en-US" dirty="0" smtClean="0"/>
              <a:t> </a:t>
            </a:r>
          </a:p>
          <a:p>
            <a:r>
              <a:rPr lang="en-US" dirty="0" smtClean="0"/>
              <a:t>and when one falls, since one has become used to the pleasant and unfamiliar with the unpleasant, </a:t>
            </a:r>
          </a:p>
          <a:p>
            <a:r>
              <a:rPr lang="en-US" dirty="0" smtClean="0"/>
              <a:t> </a:t>
            </a:r>
          </a:p>
          <a:p>
            <a:r>
              <a:rPr lang="en-US" dirty="0" smtClean="0"/>
              <a:t>one will strongly reject the more painful experiences of lower states, and hence positive feedback loops will exacerbate the ensuing suffering. </a:t>
            </a:r>
            <a:endParaRPr lang="es-ES" dirty="0" smtClean="0"/>
          </a:p>
          <a:p>
            <a:endParaRPr lang="es-ES" dirty="0"/>
          </a:p>
        </p:txBody>
      </p:sp>
    </p:spTree>
    <p:extLst>
      <p:ext uri="{BB962C8B-B14F-4D97-AF65-F5344CB8AC3E}">
        <p14:creationId xmlns:p14="http://schemas.microsoft.com/office/powerpoint/2010/main" val="1163937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sz="2700" b="1" dirty="0"/>
              <a:t>2e. Descent as Seeing through the </a:t>
            </a:r>
            <a:r>
              <a:rPr lang="en-US" sz="2700" b="1" i="1" dirty="0"/>
              <a:t>saṃskṛta</a:t>
            </a:r>
            <a:r>
              <a:rPr lang="en-US" sz="2700" b="1" dirty="0"/>
              <a:t> / </a:t>
            </a:r>
            <a:r>
              <a:rPr lang="en-US" sz="2700" b="1" i="1" dirty="0"/>
              <a:t>modified</a:t>
            </a:r>
            <a:r>
              <a:rPr lang="en-US" sz="2700" b="1" dirty="0"/>
              <a:t> into the </a:t>
            </a:r>
            <a:r>
              <a:rPr lang="en-US" sz="2700" b="1" i="1" dirty="0"/>
              <a:t>asaṃskṛta</a:t>
            </a:r>
            <a:r>
              <a:rPr lang="en-US" sz="2700" b="1" dirty="0"/>
              <a:t> / </a:t>
            </a:r>
            <a:r>
              <a:rPr lang="en-US" sz="2700" b="1" i="1" dirty="0"/>
              <a:t>unmodified</a:t>
            </a:r>
            <a:r>
              <a:rPr lang="en-US" sz="2700" b="1" dirty="0"/>
              <a:t> </a:t>
            </a:r>
            <a:r>
              <a:rPr lang="en-US" dirty="0"/>
              <a:t/>
            </a:r>
            <a:br>
              <a:rPr lang="en-US" dirty="0"/>
            </a:br>
            <a:endParaRPr lang="es-ES" dirty="0"/>
          </a:p>
        </p:txBody>
      </p:sp>
      <p:sp>
        <p:nvSpPr>
          <p:cNvPr id="3" name="Marcador de contenido 2"/>
          <p:cNvSpPr>
            <a:spLocks noGrp="1"/>
          </p:cNvSpPr>
          <p:nvPr>
            <p:ph idx="1"/>
          </p:nvPr>
        </p:nvSpPr>
        <p:spPr>
          <a:xfrm>
            <a:off x="457200" y="1257663"/>
            <a:ext cx="8229600" cy="5130269"/>
          </a:xfrm>
        </p:spPr>
        <p:txBody>
          <a:bodyPr>
            <a:noAutofit/>
          </a:bodyPr>
          <a:lstStyle/>
          <a:p>
            <a:r>
              <a:rPr lang="en-US" sz="1600" dirty="0"/>
              <a:t>In my presentation at the Colloquium, I showed normality to be a deluded insanity that yielded the ecological crisis that, </a:t>
            </a:r>
          </a:p>
          <a:p>
            <a:r>
              <a:rPr lang="en-US" sz="800" dirty="0"/>
              <a:t> </a:t>
            </a:r>
          </a:p>
          <a:p>
            <a:r>
              <a:rPr lang="en-US" sz="1600" dirty="0"/>
              <a:t>unless that insanity and the structure and function of human society are healed, would occasion our self-destruction.</a:t>
            </a:r>
          </a:p>
          <a:p>
            <a:r>
              <a:rPr lang="en-US" sz="800" dirty="0"/>
              <a:t> </a:t>
            </a:r>
          </a:p>
          <a:p>
            <a:r>
              <a:rPr lang="en-US" sz="1600" dirty="0"/>
              <a:t>The point I want to make today is that the Path to achieve the definitive healing of that insanity is </a:t>
            </a:r>
            <a:r>
              <a:rPr lang="en-US" sz="1600" b="1" i="1" dirty="0"/>
              <a:t>descendent</a:t>
            </a:r>
            <a:r>
              <a:rPr lang="en-US" sz="1600" dirty="0"/>
              <a:t>, </a:t>
            </a:r>
          </a:p>
          <a:p>
            <a:r>
              <a:rPr lang="en-US" sz="800" dirty="0"/>
              <a:t> </a:t>
            </a:r>
          </a:p>
          <a:p>
            <a:r>
              <a:rPr lang="en-US" sz="1600" dirty="0"/>
              <a:t>for it can only be irreversible if it lies in a spontaneous and thus </a:t>
            </a:r>
            <a:r>
              <a:rPr lang="en-US" sz="1600" i="1" dirty="0"/>
              <a:t>asaṃskṛta</a:t>
            </a:r>
            <a:r>
              <a:rPr lang="en-US" sz="1600" dirty="0"/>
              <a:t> Seeing through all that is </a:t>
            </a:r>
            <a:r>
              <a:rPr lang="en-US" sz="1600" i="1" dirty="0"/>
              <a:t>saṃskṛta</a:t>
            </a:r>
            <a:r>
              <a:rPr lang="en-US" sz="1600" dirty="0"/>
              <a:t> </a:t>
            </a:r>
          </a:p>
          <a:p>
            <a:r>
              <a:rPr lang="en-US" sz="800" dirty="0"/>
              <a:t> </a:t>
            </a:r>
          </a:p>
          <a:p>
            <a:r>
              <a:rPr lang="en-US" sz="1600" dirty="0"/>
              <a:t>into the </a:t>
            </a:r>
            <a:r>
              <a:rPr lang="en-US" sz="1600" i="1" dirty="0"/>
              <a:t>asaṃskṛta</a:t>
            </a:r>
            <a:r>
              <a:rPr lang="en-US" sz="1600" dirty="0"/>
              <a:t> true condition, which alone is perfectly and ultimately authentic</a:t>
            </a:r>
          </a:p>
          <a:p>
            <a:r>
              <a:rPr lang="en-US" sz="800" dirty="0"/>
              <a:t> </a:t>
            </a:r>
          </a:p>
          <a:p>
            <a:r>
              <a:rPr lang="en-US" sz="1600" dirty="0"/>
              <a:t>—and, in the long run, in coming to live in it, so that all suffering comes to an end and absolute plenitude and perfection are attained,</a:t>
            </a:r>
          </a:p>
          <a:p>
            <a:r>
              <a:rPr lang="en-US" sz="800" dirty="0"/>
              <a:t> </a:t>
            </a:r>
          </a:p>
          <a:p>
            <a:r>
              <a:rPr lang="en-US" sz="1600" dirty="0"/>
              <a:t>yielding all-accomplishing selfless activities that spontaneously achieve the benefit of both self and others </a:t>
            </a:r>
            <a:r>
              <a:rPr lang="en-US" sz="1600" dirty="0">
                <a:solidFill>
                  <a:srgbClr val="FF0000"/>
                </a:solidFill>
              </a:rPr>
              <a:t>(Tib. </a:t>
            </a:r>
            <a:r>
              <a:rPr lang="en-US" sz="1600" dirty="0" err="1">
                <a:solidFill>
                  <a:srgbClr val="FF0000"/>
                </a:solidFill>
              </a:rPr>
              <a:t>tinle</a:t>
            </a:r>
            <a:r>
              <a:rPr lang="en-US" sz="1600" dirty="0">
                <a:solidFill>
                  <a:srgbClr val="FF0000"/>
                </a:solidFill>
              </a:rPr>
              <a:t> [</a:t>
            </a:r>
            <a:r>
              <a:rPr lang="en-US" sz="1600" i="1" dirty="0">
                <a:solidFill>
                  <a:srgbClr val="FF0000"/>
                </a:solidFill>
              </a:rPr>
              <a:t>phrin las</a:t>
            </a:r>
            <a:r>
              <a:rPr lang="en-US" sz="1600" dirty="0">
                <a:solidFill>
                  <a:srgbClr val="FF0000"/>
                </a:solidFill>
              </a:rPr>
              <a:t>] / khorsum nampar mitokpai lai dang drebu [</a:t>
            </a:r>
            <a:r>
              <a:rPr lang="en-US" sz="1600" i="1" dirty="0">
                <a:solidFill>
                  <a:srgbClr val="FF0000"/>
                </a:solidFill>
              </a:rPr>
              <a:t>’khor gsum rnam par mi rtog pa’i las dang ’bras bu</a:t>
            </a:r>
            <a:r>
              <a:rPr lang="en-US" sz="1600" dirty="0">
                <a:solidFill>
                  <a:srgbClr val="FF0000"/>
                </a:solidFill>
              </a:rPr>
              <a:t>])</a:t>
            </a:r>
            <a:r>
              <a:rPr lang="en-US" sz="1600" dirty="0"/>
              <a:t>.</a:t>
            </a:r>
            <a:r>
              <a:rPr lang="en-US" sz="1600" dirty="0" smtClean="0">
                <a:effectLst/>
              </a:rPr>
              <a:t> </a:t>
            </a:r>
            <a:endParaRPr lang="es-ES" sz="1600" dirty="0"/>
          </a:p>
        </p:txBody>
      </p:sp>
    </p:spTree>
    <p:extLst>
      <p:ext uri="{BB962C8B-B14F-4D97-AF65-F5344CB8AC3E}">
        <p14:creationId xmlns:p14="http://schemas.microsoft.com/office/powerpoint/2010/main" val="4279925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460728"/>
            <a:ext cx="8229600" cy="5665435"/>
          </a:xfrm>
        </p:spPr>
        <p:txBody>
          <a:bodyPr>
            <a:normAutofit fontScale="55000" lnSpcReduction="20000"/>
          </a:bodyPr>
          <a:lstStyle/>
          <a:p>
            <a:r>
              <a:rPr lang="en-US" dirty="0"/>
              <a:t>In the </a:t>
            </a:r>
            <a:r>
              <a:rPr lang="en-US" i="1" dirty="0"/>
              <a:t>Atthasālinī</a:t>
            </a:r>
            <a:r>
              <a:rPr lang="en-US" dirty="0"/>
              <a:t>, Theravāda teacher Buddhaghoṣa illustrated the inauthentic ascending path </a:t>
            </a:r>
          </a:p>
          <a:p>
            <a:r>
              <a:rPr lang="en-US" dirty="0"/>
              <a:t> </a:t>
            </a:r>
          </a:p>
          <a:p>
            <a:r>
              <a:rPr lang="en-US" dirty="0"/>
              <a:t>that lies in establishing “healthy attitudes and meditative practices confined to the spheres of sensuality, that of form and that of formlessness”</a:t>
            </a:r>
          </a:p>
          <a:p>
            <a:r>
              <a:rPr lang="en-US" dirty="0"/>
              <a:t> </a:t>
            </a:r>
          </a:p>
          <a:p>
            <a:r>
              <a:rPr lang="en-US" dirty="0"/>
              <a:t>that “build up and make grow birth and death in a never-ending circle” and therefore are called “building-up practices”</a:t>
            </a:r>
          </a:p>
          <a:p>
            <a:r>
              <a:rPr lang="en-US" dirty="0"/>
              <a:t> </a:t>
            </a:r>
          </a:p>
          <a:p>
            <a:r>
              <a:rPr lang="en-US" dirty="0"/>
              <a:t>with a man that sets out to erect a wall eighteen cubits high.</a:t>
            </a:r>
          </a:p>
          <a:p>
            <a:r>
              <a:rPr lang="en-US" dirty="0"/>
              <a:t> </a:t>
            </a:r>
          </a:p>
          <a:p>
            <a:r>
              <a:rPr lang="en-US" dirty="0"/>
              <a:t>On the other hand, the descending Path, which involves a meditation that he calls “the tearing down one” </a:t>
            </a:r>
            <a:r>
              <a:rPr lang="en-US" dirty="0">
                <a:solidFill>
                  <a:srgbClr val="FF0000"/>
                </a:solidFill>
              </a:rPr>
              <a:t>(</a:t>
            </a:r>
            <a:r>
              <a:rPr lang="en-US" i="1" dirty="0">
                <a:solidFill>
                  <a:srgbClr val="FF0000"/>
                </a:solidFill>
              </a:rPr>
              <a:t>apacayagāmi</a:t>
            </a:r>
            <a:r>
              <a:rPr lang="en-US" dirty="0">
                <a:solidFill>
                  <a:srgbClr val="FF0000"/>
                </a:solidFill>
              </a:rPr>
              <a:t>)</a:t>
            </a:r>
          </a:p>
          <a:p>
            <a:r>
              <a:rPr lang="en-US" i="1" dirty="0"/>
              <a:t> </a:t>
            </a:r>
            <a:endParaRPr lang="en-US" dirty="0"/>
          </a:p>
          <a:p>
            <a:r>
              <a:rPr lang="en-US" dirty="0"/>
              <a:t>he illustrated with a man who “takes a hammer and breaks down and demolishes any part as it gets erected”</a:t>
            </a:r>
          </a:p>
          <a:p>
            <a:r>
              <a:rPr lang="en-US" dirty="0"/>
              <a:t> </a:t>
            </a:r>
          </a:p>
          <a:p>
            <a:r>
              <a:rPr lang="en-US" dirty="0"/>
              <a:t>even though it is not an active endeavor, for what it actually does is </a:t>
            </a:r>
            <a:r>
              <a:rPr lang="en-US" i="1" dirty="0"/>
              <a:t>to</a:t>
            </a:r>
            <a:r>
              <a:rPr lang="en-US" dirty="0"/>
              <a:t> </a:t>
            </a:r>
            <a:r>
              <a:rPr lang="en-US" i="1" dirty="0"/>
              <a:t>bring about a deficiency in those conditions that tend to produce birth and death</a:t>
            </a:r>
            <a:r>
              <a:rPr lang="en-US" dirty="0"/>
              <a:t>.</a:t>
            </a:r>
            <a:r>
              <a:rPr lang="en-US" dirty="0" smtClean="0">
                <a:effectLst/>
              </a:rPr>
              <a:t> </a:t>
            </a:r>
            <a:endParaRPr lang="es-ES" dirty="0"/>
          </a:p>
        </p:txBody>
      </p:sp>
    </p:spTree>
    <p:extLst>
      <p:ext uri="{BB962C8B-B14F-4D97-AF65-F5344CB8AC3E}">
        <p14:creationId xmlns:p14="http://schemas.microsoft.com/office/powerpoint/2010/main" val="2728310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1377"/>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572798"/>
            <a:ext cx="8229600" cy="5553366"/>
          </a:xfrm>
        </p:spPr>
        <p:txBody>
          <a:bodyPr/>
          <a:lstStyle/>
          <a:p>
            <a:r>
              <a:rPr lang="en-US" sz="2400" b="1" dirty="0"/>
              <a:t>Sanā’ī &amp; Rūmī: Greek and Chinese painters</a:t>
            </a:r>
            <a:endParaRPr lang="en-US" sz="2400" dirty="0"/>
          </a:p>
          <a:p>
            <a:r>
              <a:rPr lang="en-US" dirty="0"/>
              <a:t> </a:t>
            </a:r>
            <a:endParaRPr lang="en-US" dirty="0" smtClean="0"/>
          </a:p>
          <a:p>
            <a:endParaRPr lang="en-US" dirty="0"/>
          </a:p>
          <a:p>
            <a:endParaRPr lang="en-US" dirty="0" smtClean="0"/>
          </a:p>
          <a:p>
            <a:endParaRPr lang="en-US" dirty="0"/>
          </a:p>
          <a:p>
            <a:r>
              <a:rPr lang="en-US" sz="2400" b="1" dirty="0"/>
              <a:t>Dialogue between Mǎzǔ Dàoyī</a:t>
            </a:r>
            <a:r>
              <a:rPr lang="en-US" sz="2400" dirty="0"/>
              <a:t> </a:t>
            </a:r>
            <a:r>
              <a:rPr lang="en-US" sz="2400" dirty="0">
                <a:solidFill>
                  <a:srgbClr val="FF0000"/>
                </a:solidFill>
              </a:rPr>
              <a:t>(馬祖道; Wade-Giles, Ma</a:t>
            </a:r>
            <a:r>
              <a:rPr lang="en-US" sz="2400" baseline="30000" dirty="0">
                <a:solidFill>
                  <a:srgbClr val="FF0000"/>
                </a:solidFill>
              </a:rPr>
              <a:t>3</a:t>
            </a:r>
            <a:r>
              <a:rPr lang="en-US" sz="2400" dirty="0">
                <a:solidFill>
                  <a:srgbClr val="FF0000"/>
                </a:solidFill>
              </a:rPr>
              <a:t>-tsu</a:t>
            </a:r>
            <a:r>
              <a:rPr lang="en-US" sz="2400" baseline="30000" dirty="0">
                <a:solidFill>
                  <a:srgbClr val="FF0000"/>
                </a:solidFill>
              </a:rPr>
              <a:t>3</a:t>
            </a:r>
            <a:r>
              <a:rPr lang="en-US" sz="2400" dirty="0">
                <a:solidFill>
                  <a:srgbClr val="FF0000"/>
                </a:solidFill>
              </a:rPr>
              <a:t> Tao</a:t>
            </a:r>
            <a:r>
              <a:rPr lang="en-US" sz="2400" baseline="30000" dirty="0">
                <a:solidFill>
                  <a:srgbClr val="FF0000"/>
                </a:solidFill>
              </a:rPr>
              <a:t>4</a:t>
            </a:r>
            <a:r>
              <a:rPr lang="en-US" sz="2400" dirty="0">
                <a:solidFill>
                  <a:srgbClr val="FF0000"/>
                </a:solidFill>
              </a:rPr>
              <a:t>-yi</a:t>
            </a:r>
            <a:r>
              <a:rPr lang="en-US" sz="2400" baseline="30000" dirty="0">
                <a:solidFill>
                  <a:srgbClr val="FF0000"/>
                </a:solidFill>
              </a:rPr>
              <a:t>1</a:t>
            </a:r>
            <a:r>
              <a:rPr lang="en-US" sz="2400" dirty="0">
                <a:solidFill>
                  <a:srgbClr val="FF0000"/>
                </a:solidFill>
              </a:rPr>
              <a:t>)</a:t>
            </a:r>
            <a:r>
              <a:rPr lang="en-US" sz="2400" dirty="0"/>
              <a:t> </a:t>
            </a:r>
            <a:r>
              <a:rPr lang="en-US" sz="2400" b="1" dirty="0"/>
              <a:t>and Nányuè Huáiràng</a:t>
            </a:r>
            <a:r>
              <a:rPr lang="en-US" sz="2400" dirty="0"/>
              <a:t> </a:t>
            </a:r>
            <a:r>
              <a:rPr lang="en-US" sz="2400" dirty="0">
                <a:solidFill>
                  <a:srgbClr val="FF0000"/>
                </a:solidFill>
              </a:rPr>
              <a:t>(南嶽懷讓; Wade-Giles, Nan</a:t>
            </a:r>
            <a:r>
              <a:rPr lang="en-US" sz="2400" baseline="30000" dirty="0">
                <a:solidFill>
                  <a:srgbClr val="FF0000"/>
                </a:solidFill>
              </a:rPr>
              <a:t>2</a:t>
            </a:r>
            <a:r>
              <a:rPr lang="en-US" sz="2400" dirty="0">
                <a:solidFill>
                  <a:srgbClr val="FF0000"/>
                </a:solidFill>
              </a:rPr>
              <a:t>-yüeh</a:t>
            </a:r>
            <a:r>
              <a:rPr lang="en-US" sz="2400" baseline="30000" dirty="0">
                <a:solidFill>
                  <a:srgbClr val="FF0000"/>
                </a:solidFill>
              </a:rPr>
              <a:t>4</a:t>
            </a:r>
            <a:r>
              <a:rPr lang="en-US" sz="2400" dirty="0">
                <a:solidFill>
                  <a:srgbClr val="FF0000"/>
                </a:solidFill>
              </a:rPr>
              <a:t> Huai</a:t>
            </a:r>
            <a:r>
              <a:rPr lang="en-US" sz="2400" baseline="30000" dirty="0">
                <a:solidFill>
                  <a:srgbClr val="FF0000"/>
                </a:solidFill>
              </a:rPr>
              <a:t>2</a:t>
            </a:r>
            <a:r>
              <a:rPr lang="en-US" sz="2400" dirty="0">
                <a:solidFill>
                  <a:srgbClr val="FF0000"/>
                </a:solidFill>
              </a:rPr>
              <a:t>-jang</a:t>
            </a:r>
            <a:r>
              <a:rPr lang="en-US" sz="2400" baseline="30000" dirty="0">
                <a:solidFill>
                  <a:srgbClr val="FF0000"/>
                </a:solidFill>
              </a:rPr>
              <a:t>4</a:t>
            </a:r>
            <a:r>
              <a:rPr lang="en-US" sz="2400" dirty="0">
                <a:solidFill>
                  <a:srgbClr val="FF0000"/>
                </a:solidFill>
              </a:rPr>
              <a:t>)</a:t>
            </a:r>
            <a:r>
              <a:rPr lang="en-US" sz="2400" dirty="0"/>
              <a:t>, </a:t>
            </a:r>
            <a:r>
              <a:rPr lang="en-US" sz="2400" b="1" dirty="0"/>
              <a:t>who was to become his teacher</a:t>
            </a:r>
            <a:r>
              <a:rPr lang="en-US" sz="2400" dirty="0"/>
              <a:t>. </a:t>
            </a:r>
            <a:endParaRPr lang="es-ES" sz="2400" dirty="0"/>
          </a:p>
        </p:txBody>
      </p:sp>
    </p:spTree>
    <p:extLst>
      <p:ext uri="{BB962C8B-B14F-4D97-AF65-F5344CB8AC3E}">
        <p14:creationId xmlns:p14="http://schemas.microsoft.com/office/powerpoint/2010/main" val="3428714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33217"/>
          </a:xfrm>
        </p:spPr>
        <p:txBody>
          <a:bodyPr>
            <a:noAutofit/>
          </a:bodyPr>
          <a:lstStyle/>
          <a:p>
            <a:r>
              <a:rPr lang="en-US" sz="2800" b="1" dirty="0"/>
              <a:t>2f. Existential ascent and metaexistential descent as illustrated by Dante’s </a:t>
            </a:r>
            <a:r>
              <a:rPr lang="en-US" sz="2800" b="1" i="1" dirty="0"/>
              <a:t>Divine Comedy</a:t>
            </a:r>
            <a:r>
              <a:rPr lang="en-US" sz="2800" dirty="0"/>
              <a:t/>
            </a:r>
            <a:br>
              <a:rPr lang="en-US" sz="2800" dirty="0"/>
            </a:br>
            <a:endParaRPr lang="es-ES" sz="2800" dirty="0"/>
          </a:p>
        </p:txBody>
      </p:sp>
      <p:sp>
        <p:nvSpPr>
          <p:cNvPr id="3" name="Marcador de contenido 2"/>
          <p:cNvSpPr>
            <a:spLocks noGrp="1"/>
          </p:cNvSpPr>
          <p:nvPr>
            <p:ph idx="1"/>
          </p:nvPr>
        </p:nvSpPr>
        <p:spPr>
          <a:xfrm>
            <a:off x="457200" y="1095786"/>
            <a:ext cx="8229600" cy="5030377"/>
          </a:xfrm>
        </p:spPr>
        <p:txBody>
          <a:bodyPr>
            <a:normAutofit fontScale="47500" lnSpcReduction="20000"/>
          </a:bodyPr>
          <a:lstStyle/>
          <a:p>
            <a:r>
              <a:rPr lang="en-US" sz="3400" dirty="0"/>
              <a:t>Existentialism and </a:t>
            </a:r>
            <a:r>
              <a:rPr lang="en-US" sz="3400" i="1" dirty="0"/>
              <a:t>Existenz Philosophie</a:t>
            </a:r>
            <a:r>
              <a:rPr lang="en-US" sz="3400" dirty="0"/>
              <a:t> equate authenticity </a:t>
            </a:r>
          </a:p>
          <a:p>
            <a:r>
              <a:rPr lang="en-US" sz="3400" dirty="0"/>
              <a:t> </a:t>
            </a:r>
          </a:p>
          <a:p>
            <a:r>
              <a:rPr lang="en-US" sz="3400" dirty="0"/>
              <a:t>with facing the naked experience of what I am calling the </a:t>
            </a:r>
            <a:r>
              <a:rPr lang="en-US" sz="3400" b="1" i="1" dirty="0"/>
              <a:t>modified</a:t>
            </a:r>
            <a:r>
              <a:rPr lang="en-US" sz="3400" dirty="0"/>
              <a:t>, </a:t>
            </a:r>
            <a:r>
              <a:rPr lang="en-US" sz="3400" i="1" dirty="0"/>
              <a:t>saṃskṛta</a:t>
            </a:r>
            <a:r>
              <a:rPr lang="en-US" sz="3400" dirty="0"/>
              <a:t> condition </a:t>
            </a:r>
          </a:p>
          <a:p>
            <a:r>
              <a:rPr lang="en-US" sz="3400" dirty="0"/>
              <a:t> </a:t>
            </a:r>
          </a:p>
          <a:p>
            <a:r>
              <a:rPr lang="en-US" sz="3400" dirty="0"/>
              <a:t>—which may be identified with facing hell, </a:t>
            </a:r>
          </a:p>
          <a:p>
            <a:r>
              <a:rPr lang="en-US" sz="3400" dirty="0"/>
              <a:t> </a:t>
            </a:r>
          </a:p>
          <a:p>
            <a:r>
              <a:rPr lang="en-US" sz="3400" dirty="0"/>
              <a:t>for as Sartre noted, anguish (and nausea and so on) is the naked experience of the being of consciousness which he called Being-for-Self, </a:t>
            </a:r>
          </a:p>
          <a:p>
            <a:r>
              <a:rPr lang="en-US" sz="3400" dirty="0"/>
              <a:t> </a:t>
            </a:r>
          </a:p>
          <a:p>
            <a:r>
              <a:rPr lang="en-US" sz="3400" dirty="0"/>
              <a:t>whereas shame is the naked experience of becoming what others perceive as us, which he called Being-for-Others.</a:t>
            </a:r>
          </a:p>
          <a:p>
            <a:r>
              <a:rPr lang="en-US" sz="3400" dirty="0"/>
              <a:t> </a:t>
            </a:r>
          </a:p>
          <a:p>
            <a:r>
              <a:rPr lang="en-US" sz="3400" b="1" dirty="0"/>
              <a:t>What I call</a:t>
            </a:r>
            <a:r>
              <a:rPr lang="en-US" sz="3400" b="1" i="1" dirty="0"/>
              <a:t> metaexistential descent</a:t>
            </a:r>
            <a:r>
              <a:rPr lang="en-US" sz="3400" dirty="0"/>
              <a:t> lies in descending into hell and down though it to its bottom, </a:t>
            </a:r>
          </a:p>
          <a:p>
            <a:r>
              <a:rPr lang="en-US" sz="3400" dirty="0"/>
              <a:t> </a:t>
            </a:r>
          </a:p>
          <a:p>
            <a:r>
              <a:rPr lang="en-US" sz="3400" dirty="0"/>
              <a:t>and then undergo the initial </a:t>
            </a:r>
            <a:r>
              <a:rPr lang="en-US" sz="3400" i="1" dirty="0"/>
              <a:t>asaṃskṛta</a:t>
            </a:r>
            <a:r>
              <a:rPr lang="en-US" sz="3400" dirty="0"/>
              <a:t> dissolution of all that is </a:t>
            </a:r>
            <a:r>
              <a:rPr lang="en-US" sz="3400" b="1" i="1" dirty="0"/>
              <a:t>modified</a:t>
            </a:r>
            <a:r>
              <a:rPr lang="en-US" sz="3400" dirty="0"/>
              <a:t> / </a:t>
            </a:r>
            <a:r>
              <a:rPr lang="en-US" sz="3400" i="1" dirty="0"/>
              <a:t>saṃskṛta</a:t>
            </a:r>
            <a:r>
              <a:rPr lang="en-US" sz="3400" dirty="0"/>
              <a:t> and the concomitant disclosure of the </a:t>
            </a:r>
            <a:r>
              <a:rPr lang="en-US" sz="3400" i="1" dirty="0"/>
              <a:t>asaṃskṛta</a:t>
            </a:r>
            <a:r>
              <a:rPr lang="en-US" sz="3400" dirty="0"/>
              <a:t>, unmodified true condition</a:t>
            </a:r>
          </a:p>
          <a:p>
            <a:r>
              <a:rPr lang="en-US" sz="3400" dirty="0"/>
              <a:t> </a:t>
            </a:r>
          </a:p>
          <a:p>
            <a:r>
              <a:rPr lang="en-US" sz="3400" dirty="0"/>
              <a:t>thus—like Dante, Dzogchen practitioners or Paleo-Siberian shamans—“going through the hole at the bottom.” </a:t>
            </a:r>
          </a:p>
          <a:p>
            <a:r>
              <a:rPr lang="en-US" dirty="0"/>
              <a:t> </a:t>
            </a:r>
          </a:p>
        </p:txBody>
      </p:sp>
    </p:spTree>
    <p:extLst>
      <p:ext uri="{BB962C8B-B14F-4D97-AF65-F5344CB8AC3E}">
        <p14:creationId xmlns:p14="http://schemas.microsoft.com/office/powerpoint/2010/main" val="4274834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585250"/>
            <a:ext cx="8229600" cy="5540914"/>
          </a:xfrm>
        </p:spPr>
        <p:txBody>
          <a:bodyPr>
            <a:normAutofit fontScale="55000" lnSpcReduction="20000"/>
          </a:bodyPr>
          <a:lstStyle/>
          <a:p>
            <a:r>
              <a:rPr lang="en-US" dirty="0" smtClean="0"/>
              <a:t>This shows hell not to be an eternal descent into ever-greater suffering</a:t>
            </a:r>
          </a:p>
          <a:p>
            <a:r>
              <a:rPr lang="en-US" dirty="0" smtClean="0"/>
              <a:t> </a:t>
            </a:r>
          </a:p>
          <a:p>
            <a:r>
              <a:rPr lang="en-US" dirty="0" smtClean="0"/>
              <a:t>but a way to purge the </a:t>
            </a:r>
            <a:r>
              <a:rPr lang="en-US" b="1" i="1" dirty="0" smtClean="0"/>
              <a:t>modified</a:t>
            </a:r>
            <a:r>
              <a:rPr lang="en-US" dirty="0" smtClean="0"/>
              <a:t>, </a:t>
            </a:r>
            <a:r>
              <a:rPr lang="en-US" i="1" dirty="0" smtClean="0"/>
              <a:t>saṃskṛta</a:t>
            </a:r>
            <a:r>
              <a:rPr lang="en-US" dirty="0" smtClean="0"/>
              <a:t> condition and the karmas that sustain it</a:t>
            </a:r>
          </a:p>
          <a:p>
            <a:r>
              <a:rPr lang="en-US" dirty="0" smtClean="0"/>
              <a:t> </a:t>
            </a:r>
          </a:p>
          <a:p>
            <a:r>
              <a:rPr lang="en-US" dirty="0" smtClean="0"/>
              <a:t>until the </a:t>
            </a:r>
            <a:r>
              <a:rPr lang="en-US" i="1" dirty="0" smtClean="0"/>
              <a:t>asaṃskṛta</a:t>
            </a:r>
            <a:r>
              <a:rPr lang="en-US" dirty="0" smtClean="0"/>
              <a:t> / </a:t>
            </a:r>
            <a:r>
              <a:rPr lang="en-US" b="1" i="1" dirty="0" smtClean="0"/>
              <a:t>unmodified</a:t>
            </a:r>
            <a:r>
              <a:rPr lang="en-US" dirty="0" smtClean="0"/>
              <a:t> true condition is no longer hidden or distorted</a:t>
            </a:r>
          </a:p>
          <a:p>
            <a:r>
              <a:rPr lang="en-US" dirty="0" smtClean="0"/>
              <a:t> </a:t>
            </a:r>
          </a:p>
          <a:p>
            <a:r>
              <a:rPr lang="en-US" dirty="0" smtClean="0"/>
              <a:t>—which is the reason why going through the hole represents the transition to purgatory, through which the individual can then ascend to heaven.</a:t>
            </a:r>
          </a:p>
          <a:p>
            <a:r>
              <a:rPr lang="en-US" dirty="0" smtClean="0"/>
              <a:t> </a:t>
            </a:r>
          </a:p>
          <a:p>
            <a:r>
              <a:rPr lang="en-US" dirty="0" smtClean="0"/>
              <a:t>In this process all that is </a:t>
            </a:r>
            <a:r>
              <a:rPr lang="en-US" b="1" i="1" dirty="0" smtClean="0"/>
              <a:t>modified</a:t>
            </a:r>
            <a:r>
              <a:rPr lang="en-US" dirty="0" smtClean="0"/>
              <a:t> / </a:t>
            </a:r>
            <a:r>
              <a:rPr lang="en-US" i="1" dirty="0" smtClean="0"/>
              <a:t>saṃskṛta</a:t>
            </a:r>
            <a:r>
              <a:rPr lang="en-US" dirty="0" smtClean="0"/>
              <a:t> liberates itself repeatedly until its naked experience is no longer painful</a:t>
            </a:r>
          </a:p>
          <a:p>
            <a:r>
              <a:rPr lang="en-US" dirty="0" smtClean="0"/>
              <a:t> </a:t>
            </a:r>
          </a:p>
          <a:p>
            <a:r>
              <a:rPr lang="en-US" dirty="0" smtClean="0"/>
              <a:t>which is where one “enters” heaven and begins to ascend through it until the </a:t>
            </a:r>
            <a:r>
              <a:rPr lang="en-US" b="1" i="1" dirty="0" smtClean="0"/>
              <a:t>modified</a:t>
            </a:r>
            <a:r>
              <a:rPr lang="en-US" dirty="0" smtClean="0"/>
              <a:t> / </a:t>
            </a:r>
            <a:r>
              <a:rPr lang="en-US" i="1" dirty="0" smtClean="0"/>
              <a:t>saṃskṛta</a:t>
            </a:r>
            <a:r>
              <a:rPr lang="en-US" dirty="0" smtClean="0"/>
              <a:t> has been totally neutralized</a:t>
            </a:r>
          </a:p>
          <a:p>
            <a:r>
              <a:rPr lang="en-US" dirty="0" smtClean="0"/>
              <a:t> </a:t>
            </a:r>
          </a:p>
          <a:p>
            <a:r>
              <a:rPr lang="en-US" dirty="0" smtClean="0"/>
              <a:t>and hence one has become established in the </a:t>
            </a:r>
            <a:r>
              <a:rPr lang="en-US" b="1" i="1" dirty="0" smtClean="0"/>
              <a:t>unmodified</a:t>
            </a:r>
            <a:r>
              <a:rPr lang="en-US" dirty="0" smtClean="0"/>
              <a:t>, </a:t>
            </a:r>
            <a:r>
              <a:rPr lang="en-US" i="1" dirty="0" smtClean="0"/>
              <a:t>asaṃskṛta</a:t>
            </a:r>
            <a:r>
              <a:rPr lang="en-US" dirty="0" smtClean="0"/>
              <a:t> empyrean</a:t>
            </a:r>
          </a:p>
          <a:p>
            <a:r>
              <a:rPr lang="en-US" dirty="0" smtClean="0"/>
              <a:t> </a:t>
            </a:r>
          </a:p>
          <a:p>
            <a:r>
              <a:rPr lang="en-US" dirty="0" smtClean="0"/>
              <a:t>—or, in the symbolism of Buddhist Dzogchen, in the </a:t>
            </a:r>
            <a:r>
              <a:rPr lang="en-US" i="1" dirty="0" smtClean="0"/>
              <a:t>Akaniṣṭha</a:t>
            </a:r>
            <a:r>
              <a:rPr lang="en-US" dirty="0" smtClean="0"/>
              <a:t>-</a:t>
            </a:r>
            <a:r>
              <a:rPr lang="en-US" i="1" dirty="0" smtClean="0"/>
              <a:t>Ghanavyūha</a:t>
            </a:r>
            <a:r>
              <a:rPr lang="en-US" dirty="0" smtClean="0"/>
              <a:t> pure land.</a:t>
            </a:r>
            <a:r>
              <a:rPr lang="en-US" dirty="0" smtClean="0">
                <a:effectLst/>
              </a:rPr>
              <a:t> </a:t>
            </a:r>
            <a:endParaRPr lang="es-ES" dirty="0" smtClean="0"/>
          </a:p>
          <a:p>
            <a:endParaRPr lang="es-ES" dirty="0"/>
          </a:p>
        </p:txBody>
      </p:sp>
    </p:spTree>
    <p:extLst>
      <p:ext uri="{BB962C8B-B14F-4D97-AF65-F5344CB8AC3E}">
        <p14:creationId xmlns:p14="http://schemas.microsoft.com/office/powerpoint/2010/main" val="507735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a:t>1. Transpersonal experiences:</a:t>
            </a:r>
            <a:r>
              <a:rPr lang="en-US" dirty="0"/>
              <a:t/>
            </a:r>
            <a:br>
              <a:rPr lang="en-US" dirty="0"/>
            </a:br>
            <a:r>
              <a:rPr lang="en-US" b="1" dirty="0"/>
              <a:t>distinguishing three main types</a:t>
            </a:r>
            <a:r>
              <a:rPr lang="en-US" dirty="0"/>
              <a:t/>
            </a:r>
            <a:br>
              <a:rPr lang="en-US" dirty="0"/>
            </a:br>
            <a:endParaRPr lang="es-ES" dirty="0"/>
          </a:p>
        </p:txBody>
      </p:sp>
      <p:sp>
        <p:nvSpPr>
          <p:cNvPr id="3" name="Marcador de contenido 2"/>
          <p:cNvSpPr>
            <a:spLocks noGrp="1"/>
          </p:cNvSpPr>
          <p:nvPr>
            <p:ph idx="1"/>
          </p:nvPr>
        </p:nvSpPr>
        <p:spPr/>
        <p:txBody>
          <a:bodyPr/>
          <a:lstStyle/>
          <a:p>
            <a:r>
              <a:rPr lang="en-US" sz="2400" dirty="0"/>
              <a:t>A key shortcoming of transpersonal and “integral” psychologies is that they fail to distinguish </a:t>
            </a:r>
          </a:p>
          <a:p>
            <a:r>
              <a:rPr lang="en-US" sz="2400" dirty="0"/>
              <a:t> </a:t>
            </a:r>
          </a:p>
          <a:p>
            <a:r>
              <a:rPr lang="en-US" sz="2400" dirty="0"/>
              <a:t>between transpersonal and holotropic-and/or-holistic states of radically different signs:</a:t>
            </a:r>
          </a:p>
          <a:p>
            <a:endParaRPr lang="es-ES" dirty="0"/>
          </a:p>
        </p:txBody>
      </p:sp>
    </p:spTree>
    <p:extLst>
      <p:ext uri="{BB962C8B-B14F-4D97-AF65-F5344CB8AC3E}">
        <p14:creationId xmlns:p14="http://schemas.microsoft.com/office/powerpoint/2010/main" val="848813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2400" b="1" dirty="0"/>
              <a:t>2g. Contrarily to the metaphenomenological descent leading to total authenticity and definitive sanity, Ken Wilber posits a phenomenological ascent</a:t>
            </a:r>
            <a:r>
              <a:rPr lang="en-US" sz="2400" dirty="0"/>
              <a:t/>
            </a:r>
            <a:br>
              <a:rPr lang="en-US" sz="2400" dirty="0"/>
            </a:br>
            <a:endParaRPr lang="es-ES" sz="2400" dirty="0"/>
          </a:p>
        </p:txBody>
      </p:sp>
      <p:sp>
        <p:nvSpPr>
          <p:cNvPr id="3" name="Marcador de contenido 2"/>
          <p:cNvSpPr>
            <a:spLocks noGrp="1"/>
          </p:cNvSpPr>
          <p:nvPr>
            <p:ph idx="1"/>
          </p:nvPr>
        </p:nvSpPr>
        <p:spPr>
          <a:xfrm>
            <a:off x="457200" y="1307472"/>
            <a:ext cx="8229600" cy="4818691"/>
          </a:xfrm>
        </p:spPr>
        <p:txBody>
          <a:bodyPr>
            <a:normAutofit fontScale="32500" lnSpcReduction="20000"/>
          </a:bodyPr>
          <a:lstStyle/>
          <a:p>
            <a:r>
              <a:rPr lang="en-US" sz="5200" dirty="0"/>
              <a:t>In fact, Ken Wilber’s path is phenomenologically ascending, for it involves the </a:t>
            </a:r>
            <a:r>
              <a:rPr lang="en-US" sz="5200" i="1" dirty="0"/>
              <a:t>arising</a:t>
            </a:r>
            <a:r>
              <a:rPr lang="en-US" sz="5200" dirty="0"/>
              <a:t> of successive:</a:t>
            </a:r>
          </a:p>
          <a:p>
            <a:r>
              <a:rPr lang="en-US" sz="5200" dirty="0"/>
              <a:t> </a:t>
            </a:r>
          </a:p>
          <a:p>
            <a:r>
              <a:rPr lang="en-US" sz="5200" b="1" dirty="0"/>
              <a:t>(</a:t>
            </a:r>
            <a:r>
              <a:rPr lang="en-US" sz="5200" b="1" dirty="0" err="1"/>
              <a:t>i</a:t>
            </a:r>
            <a:r>
              <a:rPr lang="en-US" sz="5200" b="1" dirty="0"/>
              <a:t>) </a:t>
            </a:r>
            <a:r>
              <a:rPr lang="en-US" sz="5200" b="1" i="1" dirty="0"/>
              <a:t>basic</a:t>
            </a:r>
            <a:r>
              <a:rPr lang="en-US" sz="5200" b="1" dirty="0"/>
              <a:t> structures</a:t>
            </a:r>
            <a:r>
              <a:rPr lang="en-US" sz="5200" dirty="0"/>
              <a:t>, </a:t>
            </a:r>
            <a:r>
              <a:rPr lang="en-US" sz="5200" i="1" dirty="0"/>
              <a:t>resulting from a multidimensional learning</a:t>
            </a:r>
            <a:r>
              <a:rPr lang="en-US" sz="5200" dirty="0"/>
              <a:t> and </a:t>
            </a:r>
            <a:r>
              <a:rPr lang="en-US" sz="5200" i="1" dirty="0"/>
              <a:t>a </a:t>
            </a:r>
            <a:r>
              <a:rPr lang="en-US" sz="5200" b="1" i="1" dirty="0"/>
              <a:t>conjunction of a main cause &amp; secondary circumstances</a:t>
            </a:r>
            <a:r>
              <a:rPr lang="en-US" sz="5200" dirty="0"/>
              <a:t>,</a:t>
            </a:r>
          </a:p>
          <a:p>
            <a:r>
              <a:rPr lang="en-US" sz="5200" dirty="0"/>
              <a:t> </a:t>
            </a:r>
          </a:p>
          <a:p>
            <a:r>
              <a:rPr lang="en-US" sz="5200" dirty="0"/>
              <a:t>and therefore being </a:t>
            </a:r>
            <a:r>
              <a:rPr lang="en-US" sz="5200" b="1" i="1" dirty="0"/>
              <a:t>produced / arisen</a:t>
            </a:r>
            <a:r>
              <a:rPr lang="en-US" sz="5200" dirty="0"/>
              <a:t> / </a:t>
            </a:r>
            <a:r>
              <a:rPr lang="en-US" sz="5200" b="1" i="1" dirty="0"/>
              <a:t>modified / </a:t>
            </a:r>
            <a:r>
              <a:rPr lang="en-US" sz="5200" i="1" dirty="0"/>
              <a:t>saṃskṛta </a:t>
            </a:r>
            <a:r>
              <a:rPr lang="en-US" sz="5200" dirty="0"/>
              <a:t>and as such impermanent, spurious and pertaining to </a:t>
            </a:r>
            <a:r>
              <a:rPr lang="en-US" sz="5200" i="1" dirty="0"/>
              <a:t>saṃsāra</a:t>
            </a:r>
            <a:endParaRPr lang="en-US" sz="5200" dirty="0"/>
          </a:p>
          <a:p>
            <a:r>
              <a:rPr lang="en-US" sz="5200" dirty="0"/>
              <a:t> </a:t>
            </a:r>
          </a:p>
          <a:p>
            <a:r>
              <a:rPr lang="en-US" sz="5200" dirty="0"/>
              <a:t>and being maintained when development continues to a higher level, for they integrate themselves into all subsequent basic structures, </a:t>
            </a:r>
          </a:p>
          <a:p>
            <a:r>
              <a:rPr lang="en-US" sz="5200" dirty="0"/>
              <a:t> </a:t>
            </a:r>
          </a:p>
          <a:p>
            <a:r>
              <a:rPr lang="en-US" sz="5200" dirty="0"/>
              <a:t>each founded on the former and arising only after the former is firmly established</a:t>
            </a:r>
          </a:p>
          <a:p>
            <a:r>
              <a:rPr lang="en-US" sz="5200" dirty="0"/>
              <a:t> </a:t>
            </a:r>
          </a:p>
          <a:p>
            <a:r>
              <a:rPr lang="en-US" sz="5200" dirty="0"/>
              <a:t>—like stores of a Babel tower intended to attain the </a:t>
            </a:r>
            <a:r>
              <a:rPr lang="en-US" sz="5200" b="1" i="1" dirty="0"/>
              <a:t>unmodified</a:t>
            </a:r>
            <a:r>
              <a:rPr lang="en-US" sz="5200" dirty="0"/>
              <a:t>, </a:t>
            </a:r>
            <a:r>
              <a:rPr lang="en-US" sz="5200" i="1" dirty="0"/>
              <a:t>asaṃskṛta</a:t>
            </a:r>
            <a:r>
              <a:rPr lang="en-US" sz="5200" dirty="0"/>
              <a:t> empyrean </a:t>
            </a:r>
          </a:p>
          <a:p>
            <a:r>
              <a:rPr lang="en-US" sz="5200" dirty="0"/>
              <a:t> </a:t>
            </a:r>
          </a:p>
          <a:p>
            <a:r>
              <a:rPr lang="en-US" sz="5200" dirty="0"/>
              <a:t>but at best offering a possibility of attaining the </a:t>
            </a:r>
            <a:r>
              <a:rPr lang="en-US" sz="5200" b="1" i="1" dirty="0"/>
              <a:t>modified</a:t>
            </a:r>
            <a:r>
              <a:rPr lang="en-US" sz="5200" dirty="0"/>
              <a:t>, </a:t>
            </a:r>
            <a:r>
              <a:rPr lang="en-US" sz="5200" i="1" dirty="0"/>
              <a:t>saṃskṛta </a:t>
            </a:r>
            <a:r>
              <a:rPr lang="en-US" sz="5200" dirty="0"/>
              <a:t>formless realms—</a:t>
            </a:r>
          </a:p>
          <a:p>
            <a:r>
              <a:rPr lang="en-US" sz="5200" dirty="0"/>
              <a:t> </a:t>
            </a:r>
          </a:p>
          <a:p>
            <a:r>
              <a:rPr lang="en-US" dirty="0"/>
              <a:t> </a:t>
            </a:r>
          </a:p>
        </p:txBody>
      </p:sp>
    </p:spTree>
    <p:extLst>
      <p:ext uri="{BB962C8B-B14F-4D97-AF65-F5344CB8AC3E}">
        <p14:creationId xmlns:p14="http://schemas.microsoft.com/office/powerpoint/2010/main" val="114240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522990"/>
            <a:ext cx="8229600" cy="5603174"/>
          </a:xfrm>
        </p:spPr>
        <p:txBody>
          <a:bodyPr>
            <a:normAutofit/>
          </a:bodyPr>
          <a:lstStyle/>
          <a:p>
            <a:r>
              <a:rPr lang="en-US" sz="2000" b="1" dirty="0" smtClean="0"/>
              <a:t>and</a:t>
            </a:r>
            <a:r>
              <a:rPr lang="en-US" sz="2000" dirty="0" smtClean="0"/>
              <a:t> </a:t>
            </a:r>
            <a:r>
              <a:rPr lang="en-US" sz="2000" b="1" dirty="0" smtClean="0"/>
              <a:t>(ii) </a:t>
            </a:r>
            <a:r>
              <a:rPr lang="en-US" sz="2000" b="1" i="1" dirty="0" smtClean="0"/>
              <a:t>transitional</a:t>
            </a:r>
            <a:r>
              <a:rPr lang="en-US" sz="2000" b="1" dirty="0" smtClean="0"/>
              <a:t> or </a:t>
            </a:r>
            <a:r>
              <a:rPr lang="en-US" sz="2000" b="1" i="1" dirty="0" smtClean="0"/>
              <a:t>replacement </a:t>
            </a:r>
            <a:r>
              <a:rPr lang="en-US" sz="2000" b="1" dirty="0" smtClean="0"/>
              <a:t>structures</a:t>
            </a:r>
            <a:r>
              <a:rPr lang="en-US" sz="2000" dirty="0" smtClean="0"/>
              <a:t>, which are</a:t>
            </a:r>
          </a:p>
          <a:p>
            <a:r>
              <a:rPr lang="en-US" sz="2000" dirty="0" smtClean="0"/>
              <a:t> </a:t>
            </a:r>
          </a:p>
          <a:p>
            <a:r>
              <a:rPr lang="en-US" sz="2000" dirty="0" smtClean="0"/>
              <a:t>“ways in which the world is experienced through the basic structures of a psychic level” </a:t>
            </a:r>
          </a:p>
          <a:p>
            <a:r>
              <a:rPr lang="en-US" sz="2000" dirty="0" smtClean="0"/>
              <a:t> </a:t>
            </a:r>
          </a:p>
          <a:p>
            <a:r>
              <a:rPr lang="en-US" sz="2000" dirty="0" smtClean="0"/>
              <a:t>and which, unlike the former, are not preserved on proceeding to higher psychic levels</a:t>
            </a:r>
          </a:p>
          <a:p>
            <a:r>
              <a:rPr lang="en-US" sz="2000" dirty="0" smtClean="0"/>
              <a:t> </a:t>
            </a:r>
          </a:p>
          <a:p>
            <a:r>
              <a:rPr lang="en-US" sz="2000" dirty="0" smtClean="0"/>
              <a:t>but which, since they depend on the former, are also </a:t>
            </a:r>
            <a:r>
              <a:rPr lang="en-US" sz="2000" b="1" i="1" dirty="0" smtClean="0"/>
              <a:t>produced</a:t>
            </a:r>
            <a:r>
              <a:rPr lang="en-US" sz="2000" dirty="0" smtClean="0"/>
              <a:t> / </a:t>
            </a:r>
            <a:r>
              <a:rPr lang="en-US" sz="2000" b="1" i="1" dirty="0" smtClean="0"/>
              <a:t>modified</a:t>
            </a:r>
            <a:r>
              <a:rPr lang="en-US" sz="2000" dirty="0" smtClean="0"/>
              <a:t> / </a:t>
            </a:r>
            <a:r>
              <a:rPr lang="en-US" sz="2000" b="1" i="1" dirty="0" smtClean="0"/>
              <a:t>conditioned</a:t>
            </a:r>
            <a:r>
              <a:rPr lang="en-US" sz="2000" dirty="0" smtClean="0"/>
              <a:t> and thus </a:t>
            </a:r>
            <a:r>
              <a:rPr lang="en-US" sz="2000" b="1" i="1" dirty="0" smtClean="0"/>
              <a:t>saṃskṛta</a:t>
            </a:r>
            <a:r>
              <a:rPr lang="en-US" sz="2000" dirty="0" smtClean="0"/>
              <a:t>.</a:t>
            </a:r>
          </a:p>
          <a:p>
            <a:endParaRPr lang="en-US" sz="2000" dirty="0"/>
          </a:p>
          <a:p>
            <a:r>
              <a:rPr lang="en-US" sz="2000" b="1" dirty="0" smtClean="0"/>
              <a:t>(iii)</a:t>
            </a:r>
            <a:r>
              <a:rPr lang="en-US" sz="2000" dirty="0" smtClean="0"/>
              <a:t> Besides, Wilber posits a </a:t>
            </a:r>
            <a:r>
              <a:rPr lang="en-US" sz="2000" b="1" dirty="0" smtClean="0"/>
              <a:t>Self</a:t>
            </a:r>
            <a:r>
              <a:rPr lang="en-US" sz="2000" dirty="0" smtClean="0"/>
              <a:t> that </a:t>
            </a:r>
            <a:r>
              <a:rPr lang="en-US" sz="2000" b="1" i="1" dirty="0" smtClean="0"/>
              <a:t>identifies</a:t>
            </a:r>
            <a:r>
              <a:rPr lang="en-US" sz="2000" dirty="0" smtClean="0"/>
              <a:t> with successive basic structures, thus giving rise to </a:t>
            </a:r>
          </a:p>
          <a:p>
            <a:r>
              <a:rPr lang="en-US" sz="2000" dirty="0" smtClean="0"/>
              <a:t> </a:t>
            </a:r>
          </a:p>
          <a:p>
            <a:r>
              <a:rPr lang="en-US" sz="2000" b="1" dirty="0" smtClean="0"/>
              <a:t>(iv)</a:t>
            </a:r>
            <a:r>
              <a:rPr lang="en-US" sz="2000" dirty="0" smtClean="0"/>
              <a:t> what he calls </a:t>
            </a:r>
            <a:r>
              <a:rPr lang="en-US" sz="2000" b="1" i="1" dirty="0" smtClean="0"/>
              <a:t>fulcra</a:t>
            </a:r>
            <a:r>
              <a:rPr lang="en-US" sz="2000" dirty="0" smtClean="0"/>
              <a:t>.</a:t>
            </a:r>
          </a:p>
          <a:p>
            <a:endParaRPr lang="en-US" sz="2000" dirty="0" smtClean="0"/>
          </a:p>
          <a:p>
            <a:endParaRPr lang="es-ES" dirty="0"/>
          </a:p>
        </p:txBody>
      </p:sp>
    </p:spTree>
    <p:extLst>
      <p:ext uri="{BB962C8B-B14F-4D97-AF65-F5344CB8AC3E}">
        <p14:creationId xmlns:p14="http://schemas.microsoft.com/office/powerpoint/2010/main" val="1331936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485632"/>
            <a:ext cx="8229600" cy="5640531"/>
          </a:xfrm>
        </p:spPr>
        <p:txBody>
          <a:bodyPr>
            <a:normAutofit fontScale="47500" lnSpcReduction="20000"/>
          </a:bodyPr>
          <a:lstStyle/>
          <a:p>
            <a:r>
              <a:rPr lang="en-US" sz="3400" dirty="0" smtClean="0"/>
              <a:t> </a:t>
            </a:r>
          </a:p>
          <a:p>
            <a:r>
              <a:rPr lang="en-US" sz="3800" dirty="0" smtClean="0"/>
              <a:t>Since </a:t>
            </a:r>
            <a:r>
              <a:rPr lang="en-US" sz="3800" b="1" i="1" dirty="0" smtClean="0"/>
              <a:t>identification</a:t>
            </a:r>
            <a:r>
              <a:rPr lang="en-US" sz="3800" dirty="0" smtClean="0"/>
              <a:t> cannot occur without a subject-object duality and the </a:t>
            </a:r>
            <a:r>
              <a:rPr lang="en-US" sz="3800" b="1" i="1" dirty="0" smtClean="0"/>
              <a:t>conjunction</a:t>
            </a:r>
            <a:r>
              <a:rPr lang="en-US" sz="3800" dirty="0" smtClean="0"/>
              <a:t> of the Self that identifies with that with which it identifies, </a:t>
            </a:r>
          </a:p>
          <a:p>
            <a:r>
              <a:rPr lang="en-US" sz="3800" dirty="0" smtClean="0"/>
              <a:t> </a:t>
            </a:r>
          </a:p>
          <a:p>
            <a:r>
              <a:rPr lang="en-US" sz="3800" i="1" dirty="0" smtClean="0"/>
              <a:t>fulcra</a:t>
            </a:r>
            <a:r>
              <a:rPr lang="en-US" sz="3800" dirty="0" smtClean="0"/>
              <a:t> are </a:t>
            </a:r>
            <a:r>
              <a:rPr lang="en-US" sz="3800" b="1" i="1" dirty="0" smtClean="0"/>
              <a:t>produced</a:t>
            </a:r>
            <a:r>
              <a:rPr lang="en-US" sz="3800" dirty="0" smtClean="0"/>
              <a:t> and </a:t>
            </a:r>
            <a:r>
              <a:rPr lang="en-US" sz="3800" b="1" i="1" dirty="0" smtClean="0"/>
              <a:t>conditioned</a:t>
            </a:r>
            <a:r>
              <a:rPr lang="en-US" sz="3800" dirty="0" smtClean="0"/>
              <a:t> and as such pertain to </a:t>
            </a:r>
            <a:r>
              <a:rPr lang="en-US" sz="3800" i="1" dirty="0" smtClean="0"/>
              <a:t>saṃsāra</a:t>
            </a:r>
            <a:r>
              <a:rPr lang="en-US" sz="3800" dirty="0" smtClean="0"/>
              <a:t>.</a:t>
            </a:r>
          </a:p>
          <a:p>
            <a:r>
              <a:rPr lang="en-US" sz="3800" dirty="0" smtClean="0"/>
              <a:t> </a:t>
            </a:r>
          </a:p>
          <a:p>
            <a:r>
              <a:rPr lang="en-US" sz="3800" dirty="0" smtClean="0"/>
              <a:t>Moreover, </a:t>
            </a:r>
            <a:r>
              <a:rPr lang="en-US" sz="3800" i="1" dirty="0" smtClean="0"/>
              <a:t>identification</a:t>
            </a:r>
            <a:r>
              <a:rPr lang="en-US" sz="3800" dirty="0" smtClean="0"/>
              <a:t> produces a </a:t>
            </a:r>
            <a:r>
              <a:rPr lang="en-US" sz="3800" i="1" dirty="0" smtClean="0"/>
              <a:t>sense-of-self</a:t>
            </a:r>
            <a:r>
              <a:rPr lang="en-US" sz="3800" dirty="0" smtClean="0"/>
              <a:t>, but in Buddhism all senses-of-self are by nature spurious and delusive.</a:t>
            </a:r>
          </a:p>
          <a:p>
            <a:r>
              <a:rPr lang="en-US" sz="3800" dirty="0" smtClean="0"/>
              <a:t> </a:t>
            </a:r>
          </a:p>
          <a:p>
            <a:r>
              <a:rPr lang="en-US" sz="3800" dirty="0" smtClean="0"/>
              <a:t>Thus in Buddhist terms Wilber’s path sustains and perfects the </a:t>
            </a:r>
            <a:r>
              <a:rPr lang="en-US" sz="3800" i="1" dirty="0" smtClean="0"/>
              <a:t>saṃskṛta </a:t>
            </a:r>
            <a:r>
              <a:rPr lang="en-US" sz="3800" dirty="0" smtClean="0"/>
              <a:t>/ modified</a:t>
            </a:r>
          </a:p>
          <a:p>
            <a:r>
              <a:rPr lang="en-US" sz="3800" dirty="0" smtClean="0"/>
              <a:t> </a:t>
            </a:r>
          </a:p>
          <a:p>
            <a:r>
              <a:rPr lang="en-US" sz="3800" dirty="0" smtClean="0"/>
              <a:t>And therefore is inauthentic and contrary to authentic Paths of Awakening.</a:t>
            </a:r>
            <a:r>
              <a:rPr lang="en-US" sz="3800" dirty="0" smtClean="0">
                <a:effectLst/>
              </a:rPr>
              <a:t> </a:t>
            </a:r>
          </a:p>
          <a:p>
            <a:endParaRPr lang="en-US" sz="3800" dirty="0"/>
          </a:p>
          <a:p>
            <a:r>
              <a:rPr lang="en-US" sz="3800" dirty="0"/>
              <a:t>Though Wilber juggles with all that was just denounced in order to conceal it, </a:t>
            </a:r>
          </a:p>
          <a:p>
            <a:r>
              <a:rPr lang="en-US" sz="3800" dirty="0"/>
              <a:t> </a:t>
            </a:r>
          </a:p>
          <a:p>
            <a:r>
              <a:rPr lang="en-US" sz="3800" dirty="0"/>
              <a:t>in my four-volume book </a:t>
            </a:r>
            <a:r>
              <a:rPr lang="en-US" sz="3800" i="1" dirty="0"/>
              <a:t>The Beyond Mind Papers</a:t>
            </a:r>
            <a:r>
              <a:rPr lang="en-US" sz="3800" dirty="0"/>
              <a:t> I carefully analyzed his writings</a:t>
            </a:r>
          </a:p>
          <a:p>
            <a:r>
              <a:rPr lang="en-US" sz="3800" dirty="0"/>
              <a:t> </a:t>
            </a:r>
          </a:p>
          <a:p>
            <a:r>
              <a:rPr lang="en-US" sz="3800" dirty="0"/>
              <a:t>until the first decade of the twentieth first century and showed it to be so beyond all doubts.</a:t>
            </a:r>
            <a:r>
              <a:rPr lang="en-US" sz="3400" dirty="0" smtClean="0">
                <a:effectLst/>
              </a:rPr>
              <a:t> </a:t>
            </a:r>
            <a:endParaRPr lang="es-ES" sz="3400" dirty="0" smtClean="0"/>
          </a:p>
          <a:p>
            <a:endParaRPr lang="es-ES" dirty="0"/>
          </a:p>
        </p:txBody>
      </p:sp>
    </p:spTree>
    <p:extLst>
      <p:ext uri="{BB962C8B-B14F-4D97-AF65-F5344CB8AC3E}">
        <p14:creationId xmlns:p14="http://schemas.microsoft.com/office/powerpoint/2010/main" val="3636685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5903"/>
            <a:ext cx="8229600" cy="1169117"/>
          </a:xfrm>
        </p:spPr>
        <p:txBody>
          <a:bodyPr>
            <a:normAutofit fontScale="90000"/>
          </a:bodyPr>
          <a:lstStyle/>
          <a:p>
            <a:r>
              <a:rPr lang="en-US" sz="2700" b="1" dirty="0"/>
              <a:t>2h. Descent in Grof and Washburn</a:t>
            </a:r>
            <a:r>
              <a:rPr lang="en-US" dirty="0"/>
              <a:t/>
            </a:r>
            <a:br>
              <a:rPr lang="en-US" dirty="0"/>
            </a:br>
            <a:endParaRPr lang="es-ES" dirty="0"/>
          </a:p>
        </p:txBody>
      </p:sp>
      <p:sp>
        <p:nvSpPr>
          <p:cNvPr id="3" name="Marcador de contenido 2"/>
          <p:cNvSpPr>
            <a:spLocks noGrp="1"/>
          </p:cNvSpPr>
          <p:nvPr>
            <p:ph idx="1"/>
          </p:nvPr>
        </p:nvSpPr>
        <p:spPr>
          <a:xfrm>
            <a:off x="457200" y="933908"/>
            <a:ext cx="8229600" cy="5192255"/>
          </a:xfrm>
        </p:spPr>
        <p:txBody>
          <a:bodyPr>
            <a:normAutofit fontScale="70000" lnSpcReduction="20000"/>
          </a:bodyPr>
          <a:lstStyle/>
          <a:p>
            <a:r>
              <a:rPr lang="en-US" dirty="0"/>
              <a:t>Rather than viewing descent as Seeing through the self-deceit, structures, concepts and stupefaction </a:t>
            </a:r>
          </a:p>
          <a:p>
            <a:r>
              <a:rPr lang="en-US" dirty="0"/>
              <a:t> </a:t>
            </a:r>
          </a:p>
          <a:p>
            <a:r>
              <a:rPr lang="en-US" dirty="0"/>
              <a:t>that conceal the </a:t>
            </a:r>
            <a:r>
              <a:rPr lang="en-US" i="1" dirty="0"/>
              <a:t>asaṃskṛta</a:t>
            </a:r>
            <a:r>
              <a:rPr lang="en-US" dirty="0"/>
              <a:t>, </a:t>
            </a:r>
            <a:r>
              <a:rPr lang="en-US" b="1" i="1" dirty="0"/>
              <a:t>unmodified</a:t>
            </a:r>
            <a:r>
              <a:rPr lang="en-US" dirty="0"/>
              <a:t>, original true condition</a:t>
            </a:r>
          </a:p>
          <a:p>
            <a:r>
              <a:rPr lang="en-US" dirty="0"/>
              <a:t> </a:t>
            </a:r>
          </a:p>
          <a:p>
            <a:r>
              <a:rPr lang="en-US" dirty="0"/>
              <a:t>these two transpersonal icons harbor a </a:t>
            </a:r>
            <a:r>
              <a:rPr lang="en-US" b="1" i="1" dirty="0"/>
              <a:t>regressive</a:t>
            </a:r>
            <a:r>
              <a:rPr lang="en-US" dirty="0"/>
              <a:t> view of the descents they favor,</a:t>
            </a:r>
          </a:p>
          <a:p>
            <a:r>
              <a:rPr lang="en-US" dirty="0"/>
              <a:t> </a:t>
            </a:r>
          </a:p>
          <a:p>
            <a:r>
              <a:rPr lang="en-US" dirty="0"/>
              <a:t>seemingly failing to realize that the truly liberating descent in the one achieved by facing hell and uncontrivedly Seeing through it, </a:t>
            </a:r>
          </a:p>
          <a:p>
            <a:r>
              <a:rPr lang="en-US" dirty="0"/>
              <a:t> </a:t>
            </a:r>
          </a:p>
          <a:p>
            <a:r>
              <a:rPr lang="en-US" dirty="0"/>
              <a:t>as happens in the already discussed metaexistential and metaphenomenological descent.</a:t>
            </a:r>
            <a:r>
              <a:rPr lang="en-US" dirty="0" smtClean="0">
                <a:effectLst/>
              </a:rPr>
              <a:t> </a:t>
            </a:r>
            <a:endParaRPr lang="es-ES" dirty="0"/>
          </a:p>
        </p:txBody>
      </p:sp>
    </p:spTree>
    <p:extLst>
      <p:ext uri="{BB962C8B-B14F-4D97-AF65-F5344CB8AC3E}">
        <p14:creationId xmlns:p14="http://schemas.microsoft.com/office/powerpoint/2010/main" val="4158812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9"/>
            <a:ext cx="8229600" cy="634366"/>
          </a:xfrm>
        </p:spPr>
        <p:txBody>
          <a:bodyPr>
            <a:normAutofit/>
          </a:bodyPr>
          <a:lstStyle/>
          <a:p>
            <a:r>
              <a:rPr lang="en-US" sz="2400" b="1" dirty="0"/>
              <a:t>2h(</a:t>
            </a:r>
            <a:r>
              <a:rPr lang="en-US" sz="2400" b="1" dirty="0" err="1"/>
              <a:t>i</a:t>
            </a:r>
            <a:r>
              <a:rPr lang="en-US" sz="2400" b="1" dirty="0"/>
              <a:t>). Grof</a:t>
            </a:r>
            <a:r>
              <a:rPr lang="en-US" sz="2400" u="sng" dirty="0"/>
              <a:t>:</a:t>
            </a:r>
            <a:r>
              <a:rPr lang="en-US" sz="2400" dirty="0" smtClean="0">
                <a:effectLst/>
              </a:rPr>
              <a:t> </a:t>
            </a:r>
            <a:endParaRPr lang="es-ES" sz="2400" dirty="0"/>
          </a:p>
        </p:txBody>
      </p:sp>
      <p:sp>
        <p:nvSpPr>
          <p:cNvPr id="3" name="Marcador de contenido 2"/>
          <p:cNvSpPr>
            <a:spLocks noGrp="1"/>
          </p:cNvSpPr>
          <p:nvPr>
            <p:ph idx="1"/>
          </p:nvPr>
        </p:nvSpPr>
        <p:spPr>
          <a:xfrm>
            <a:off x="457200" y="909006"/>
            <a:ext cx="8229600" cy="5217158"/>
          </a:xfrm>
        </p:spPr>
        <p:txBody>
          <a:bodyPr>
            <a:noAutofit/>
          </a:bodyPr>
          <a:lstStyle/>
          <a:p>
            <a:r>
              <a:rPr lang="en-US" sz="1400" dirty="0"/>
              <a:t>He posits Basic Perinatal Matrixes (BPMs)</a:t>
            </a:r>
          </a:p>
          <a:p>
            <a:r>
              <a:rPr lang="en-US" sz="800" dirty="0"/>
              <a:t> </a:t>
            </a:r>
          </a:p>
          <a:p>
            <a:r>
              <a:rPr lang="en-US" sz="1400" dirty="0"/>
              <a:t>which are stages of the perinatal process, each with different varieties,</a:t>
            </a:r>
          </a:p>
          <a:p>
            <a:r>
              <a:rPr lang="en-US" sz="800" dirty="0"/>
              <a:t> </a:t>
            </a:r>
          </a:p>
          <a:p>
            <a:r>
              <a:rPr lang="en-US" sz="1400" dirty="0"/>
              <a:t>and his therapy lies in reliving determining MPBs</a:t>
            </a:r>
          </a:p>
          <a:p>
            <a:r>
              <a:rPr lang="en-US" sz="800" dirty="0"/>
              <a:t> </a:t>
            </a:r>
          </a:p>
          <a:p>
            <a:r>
              <a:rPr lang="en-US" sz="1400" dirty="0"/>
              <a:t>as though this were in itself therapeutic—not only superficially so, but ultimately so.</a:t>
            </a:r>
          </a:p>
          <a:p>
            <a:r>
              <a:rPr lang="en-US" sz="800" dirty="0"/>
              <a:t> </a:t>
            </a:r>
          </a:p>
          <a:p>
            <a:r>
              <a:rPr lang="en-US" sz="1400" dirty="0"/>
              <a:t>Moreover, his view contradicts the structure and function of the metaphenomenological, metaexistential healing processes</a:t>
            </a:r>
          </a:p>
          <a:p>
            <a:r>
              <a:rPr lang="en-US" sz="800" dirty="0"/>
              <a:t> </a:t>
            </a:r>
          </a:p>
          <a:p>
            <a:r>
              <a:rPr lang="en-US" sz="1400" dirty="0"/>
              <a:t>because he categorizes some MPBs as “good” and some as “bad” </a:t>
            </a:r>
          </a:p>
          <a:p>
            <a:r>
              <a:rPr lang="en-US" sz="800" dirty="0"/>
              <a:t> </a:t>
            </a:r>
          </a:p>
          <a:p>
            <a:r>
              <a:rPr lang="en-US" sz="1400" dirty="0"/>
              <a:t>—as though conflictive experiences were in themselves noxious, </a:t>
            </a:r>
          </a:p>
          <a:p>
            <a:r>
              <a:rPr lang="en-US" sz="800" dirty="0"/>
              <a:t> </a:t>
            </a:r>
          </a:p>
          <a:p>
            <a:r>
              <a:rPr lang="en-US" sz="1400" dirty="0"/>
              <a:t>rather than being supreme opportunities to See through the </a:t>
            </a:r>
            <a:r>
              <a:rPr lang="en-US" sz="1400" i="1" dirty="0"/>
              <a:t>saṃskṛta</a:t>
            </a:r>
            <a:r>
              <a:rPr lang="en-US" sz="1400" dirty="0"/>
              <a:t> into the </a:t>
            </a:r>
            <a:r>
              <a:rPr lang="en-US" sz="1400" i="1" dirty="0"/>
              <a:t>asaṃskṛta</a:t>
            </a:r>
            <a:r>
              <a:rPr lang="en-US" sz="1400" dirty="0"/>
              <a:t>,</a:t>
            </a:r>
          </a:p>
          <a:p>
            <a:r>
              <a:rPr lang="en-US" sz="800" dirty="0"/>
              <a:t> </a:t>
            </a:r>
          </a:p>
          <a:p>
            <a:r>
              <a:rPr lang="en-US" sz="1400" dirty="0"/>
              <a:t>to burn </a:t>
            </a:r>
            <a:r>
              <a:rPr lang="en-US" sz="1400" i="1" dirty="0"/>
              <a:t>karma</a:t>
            </a:r>
            <a:r>
              <a:rPr lang="en-US" sz="1400" dirty="0"/>
              <a:t>, and to develop a high capacity of self-liberation,</a:t>
            </a:r>
          </a:p>
          <a:p>
            <a:r>
              <a:rPr lang="en-US" sz="800" dirty="0"/>
              <a:t> </a:t>
            </a:r>
          </a:p>
          <a:p>
            <a:r>
              <a:rPr lang="en-US" sz="1400" dirty="0"/>
              <a:t>and as though the types of MPBs 1 and 4 he deems good were ultimately therapeutic realizations.</a:t>
            </a:r>
          </a:p>
          <a:p>
            <a:r>
              <a:rPr lang="en-US" sz="800" dirty="0"/>
              <a:t> </a:t>
            </a:r>
          </a:p>
          <a:p>
            <a:r>
              <a:rPr lang="en-US" sz="1400" dirty="0"/>
              <a:t>Finally, he conceives ultimate sanity, which he seemingly confuses with Awakening, </a:t>
            </a:r>
          </a:p>
          <a:p>
            <a:r>
              <a:rPr lang="en-US" sz="800" dirty="0"/>
              <a:t> </a:t>
            </a:r>
          </a:p>
          <a:p>
            <a:r>
              <a:rPr lang="en-US" sz="1400" dirty="0"/>
              <a:t>as a relative, conditioned state in which one is </a:t>
            </a:r>
            <a:r>
              <a:rPr lang="en-US" sz="1400" i="1" dirty="0"/>
              <a:t>less deceived</a:t>
            </a:r>
            <a:r>
              <a:rPr lang="en-US" sz="1400" dirty="0"/>
              <a:t> than normal people.</a:t>
            </a:r>
            <a:r>
              <a:rPr lang="en-US" sz="1400" dirty="0" smtClean="0">
                <a:effectLst/>
              </a:rPr>
              <a:t> </a:t>
            </a:r>
            <a:endParaRPr lang="es-ES" sz="1400" dirty="0"/>
          </a:p>
        </p:txBody>
      </p:sp>
    </p:spTree>
    <p:extLst>
      <p:ext uri="{BB962C8B-B14F-4D97-AF65-F5344CB8AC3E}">
        <p14:creationId xmlns:p14="http://schemas.microsoft.com/office/powerpoint/2010/main" val="4175581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34749"/>
          </a:xfrm>
        </p:spPr>
        <p:txBody>
          <a:bodyPr>
            <a:normAutofit fontScale="90000"/>
          </a:bodyPr>
          <a:lstStyle/>
          <a:p>
            <a:r>
              <a:rPr lang="en-US" sz="2400" b="1" dirty="0"/>
              <a:t>2h(ii). Washburn</a:t>
            </a:r>
            <a:r>
              <a:rPr lang="en-US" sz="2400" dirty="0"/>
              <a:t>:</a:t>
            </a:r>
            <a:r>
              <a:rPr lang="en-US" dirty="0" smtClean="0">
                <a:effectLst/>
              </a:rPr>
              <a:t> </a:t>
            </a:r>
            <a:endParaRPr lang="es-ES" dirty="0"/>
          </a:p>
        </p:txBody>
      </p:sp>
      <p:sp>
        <p:nvSpPr>
          <p:cNvPr id="3" name="Marcador de contenido 2"/>
          <p:cNvSpPr>
            <a:spLocks noGrp="1"/>
          </p:cNvSpPr>
          <p:nvPr>
            <p:ph idx="1"/>
          </p:nvPr>
        </p:nvSpPr>
        <p:spPr>
          <a:xfrm>
            <a:off x="457200" y="971266"/>
            <a:ext cx="8229600" cy="5154898"/>
          </a:xfrm>
        </p:spPr>
        <p:txBody>
          <a:bodyPr>
            <a:normAutofit fontScale="47500" lnSpcReduction="20000"/>
          </a:bodyPr>
          <a:lstStyle/>
          <a:p>
            <a:r>
              <a:rPr lang="en-US" dirty="0"/>
              <a:t>He posits the triadic structure of the psyche of second Freudian topic </a:t>
            </a:r>
          </a:p>
          <a:p>
            <a:r>
              <a:rPr lang="en-US" dirty="0"/>
              <a:t> </a:t>
            </a:r>
          </a:p>
          <a:p>
            <a:r>
              <a:rPr lang="en-US" dirty="0"/>
              <a:t>as being inherent in the human condition </a:t>
            </a:r>
          </a:p>
          <a:p>
            <a:r>
              <a:rPr lang="en-US" dirty="0"/>
              <a:t> </a:t>
            </a:r>
          </a:p>
          <a:p>
            <a:r>
              <a:rPr lang="en-US" dirty="0"/>
              <a:t>and hence as being maintained in the ultimate spiritual realization that he calls “mystical illumination.”</a:t>
            </a:r>
          </a:p>
          <a:p>
            <a:r>
              <a:rPr lang="en-US" dirty="0"/>
              <a:t> </a:t>
            </a:r>
          </a:p>
          <a:p>
            <a:r>
              <a:rPr lang="en-US" dirty="0"/>
              <a:t>He conceives the path as a reintegration of what he calls the </a:t>
            </a:r>
            <a:r>
              <a:rPr lang="en-US" i="1" dirty="0"/>
              <a:t>Dynamic Ground</a:t>
            </a:r>
            <a:r>
              <a:rPr lang="en-US" dirty="0"/>
              <a:t>, which he associates with the Freudian </a:t>
            </a:r>
            <a:r>
              <a:rPr lang="en-US" i="1" dirty="0"/>
              <a:t>Id</a:t>
            </a:r>
            <a:r>
              <a:rPr lang="en-US" dirty="0"/>
              <a:t> and</a:t>
            </a:r>
          </a:p>
          <a:p>
            <a:r>
              <a:rPr lang="en-US" dirty="0"/>
              <a:t> </a:t>
            </a:r>
          </a:p>
          <a:p>
            <a:r>
              <a:rPr lang="en-US" dirty="0"/>
              <a:t>which at an early age a Freud-like </a:t>
            </a:r>
            <a:r>
              <a:rPr lang="en-US" i="1" dirty="0"/>
              <a:t>primal repression</a:t>
            </a:r>
            <a:r>
              <a:rPr lang="en-US" dirty="0"/>
              <a:t> expelled from the </a:t>
            </a:r>
            <a:r>
              <a:rPr lang="en-US" i="1" dirty="0"/>
              <a:t>Ego</a:t>
            </a:r>
            <a:r>
              <a:rPr lang="en-US" dirty="0"/>
              <a:t>, giving rise to a primal split.</a:t>
            </a:r>
          </a:p>
          <a:p>
            <a:r>
              <a:rPr lang="en-US" dirty="0"/>
              <a:t> </a:t>
            </a:r>
          </a:p>
          <a:p>
            <a:r>
              <a:rPr lang="en-US" dirty="0"/>
              <a:t>He locates the </a:t>
            </a:r>
            <a:r>
              <a:rPr lang="en-US" i="1" dirty="0"/>
              <a:t>Dynamic Ground</a:t>
            </a:r>
            <a:r>
              <a:rPr lang="en-US" dirty="0"/>
              <a:t> and the </a:t>
            </a:r>
            <a:r>
              <a:rPr lang="en-US" i="1" dirty="0"/>
              <a:t>Id</a:t>
            </a:r>
            <a:r>
              <a:rPr lang="en-US" dirty="0"/>
              <a:t> in the pelvic-anal region and the Ego-Superego compound in the head, </a:t>
            </a:r>
          </a:p>
          <a:p>
            <a:r>
              <a:rPr lang="en-US" dirty="0"/>
              <a:t> </a:t>
            </a:r>
          </a:p>
          <a:p>
            <a:r>
              <a:rPr lang="en-US" dirty="0"/>
              <a:t>as though the </a:t>
            </a:r>
            <a:r>
              <a:rPr lang="en-US" i="1" dirty="0"/>
              <a:t>topoi</a:t>
            </a:r>
            <a:r>
              <a:rPr lang="en-US" dirty="0"/>
              <a:t> of the second Freudian topic were areas of the body.</a:t>
            </a:r>
          </a:p>
          <a:p>
            <a:r>
              <a:rPr lang="en-US" dirty="0"/>
              <a:t> </a:t>
            </a:r>
          </a:p>
          <a:p>
            <a:r>
              <a:rPr lang="en-US" dirty="0"/>
              <a:t>He promotes meditation as a key element in the process of descent, yet as shown in my book </a:t>
            </a:r>
            <a:r>
              <a:rPr lang="en-US" i="1" dirty="0"/>
              <a:t>The Beyond Mind Papers</a:t>
            </a:r>
            <a:endParaRPr lang="en-US" dirty="0"/>
          </a:p>
          <a:p>
            <a:r>
              <a:rPr lang="en-US" dirty="0"/>
              <a:t> </a:t>
            </a:r>
          </a:p>
          <a:p>
            <a:r>
              <a:rPr lang="en-US" dirty="0"/>
              <a:t>he classifies the types of meditation and their effects in an imprecise way.</a:t>
            </a:r>
            <a:r>
              <a:rPr lang="en-US" dirty="0" smtClean="0">
                <a:effectLst/>
              </a:rPr>
              <a:t> </a:t>
            </a:r>
            <a:endParaRPr lang="es-ES" dirty="0"/>
          </a:p>
        </p:txBody>
      </p:sp>
    </p:spTree>
    <p:extLst>
      <p:ext uri="{BB962C8B-B14F-4D97-AF65-F5344CB8AC3E}">
        <p14:creationId xmlns:p14="http://schemas.microsoft.com/office/powerpoint/2010/main" val="2274537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9"/>
            <a:ext cx="8229600" cy="1007928"/>
          </a:xfrm>
        </p:spPr>
        <p:txBody>
          <a:bodyPr>
            <a:normAutofit fontScale="90000"/>
          </a:bodyPr>
          <a:lstStyle/>
          <a:p>
            <a:r>
              <a:rPr lang="en-US" sz="2200" b="1" dirty="0"/>
              <a:t>2i. Psychotic Descent</a:t>
            </a:r>
            <a:r>
              <a:rPr lang="en-US" dirty="0"/>
              <a:t/>
            </a:r>
            <a:br>
              <a:rPr lang="en-US" dirty="0"/>
            </a:br>
            <a:endParaRPr lang="es-ES" dirty="0"/>
          </a:p>
        </p:txBody>
      </p:sp>
      <p:sp>
        <p:nvSpPr>
          <p:cNvPr id="3" name="Marcador de contenido 2"/>
          <p:cNvSpPr>
            <a:spLocks noGrp="1"/>
          </p:cNvSpPr>
          <p:nvPr>
            <p:ph idx="1"/>
          </p:nvPr>
        </p:nvSpPr>
        <p:spPr>
          <a:xfrm>
            <a:off x="457200" y="759580"/>
            <a:ext cx="8229600" cy="5366584"/>
          </a:xfrm>
        </p:spPr>
        <p:txBody>
          <a:bodyPr>
            <a:normAutofit fontScale="47500" lnSpcReduction="20000"/>
          </a:bodyPr>
          <a:lstStyle/>
          <a:p>
            <a:r>
              <a:rPr lang="en-US" dirty="0"/>
              <a:t>As shown in my presentation at the Colloquium, the </a:t>
            </a:r>
            <a:r>
              <a:rPr lang="en-US" i="1" dirty="0"/>
              <a:t>saṃskṛta </a:t>
            </a:r>
            <a:r>
              <a:rPr lang="en-US" dirty="0"/>
              <a:t>/ </a:t>
            </a:r>
            <a:r>
              <a:rPr lang="en-US" i="1" dirty="0"/>
              <a:t>modified state of consciousness </a:t>
            </a:r>
            <a:r>
              <a:rPr lang="en-US" dirty="0"/>
              <a:t>we call </a:t>
            </a:r>
            <a:r>
              <a:rPr lang="en-US" b="1" dirty="0"/>
              <a:t>normality </a:t>
            </a:r>
            <a:r>
              <a:rPr lang="en-US" i="1" dirty="0"/>
              <a:t>is a form of insanity</a:t>
            </a:r>
            <a:endParaRPr lang="en-US" dirty="0"/>
          </a:p>
          <a:p>
            <a:r>
              <a:rPr lang="en-US" i="1" dirty="0"/>
              <a:t> </a:t>
            </a:r>
            <a:endParaRPr lang="en-US" dirty="0"/>
          </a:p>
          <a:p>
            <a:r>
              <a:rPr lang="en-US" dirty="0"/>
              <a:t>involving relatively conflict-free adaptation to an absolutely insane society </a:t>
            </a:r>
          </a:p>
          <a:p>
            <a:r>
              <a:rPr lang="en-US" dirty="0"/>
              <a:t> </a:t>
            </a:r>
          </a:p>
          <a:p>
            <a:r>
              <a:rPr lang="en-US" dirty="0"/>
              <a:t>and resulting from interaction between innate propensities and conditioning hypnosis by means of what Laing called </a:t>
            </a:r>
            <a:r>
              <a:rPr lang="en-US" i="1" dirty="0"/>
              <a:t>attributions with force of injunctions</a:t>
            </a:r>
            <a:endParaRPr lang="en-US" dirty="0"/>
          </a:p>
          <a:p>
            <a:r>
              <a:rPr lang="en-US" dirty="0"/>
              <a:t> </a:t>
            </a:r>
          </a:p>
          <a:p>
            <a:r>
              <a:rPr lang="en-US" dirty="0"/>
              <a:t>in what I call </a:t>
            </a:r>
            <a:r>
              <a:rPr lang="en-US" i="1" dirty="0"/>
              <a:t>normalizing family</a:t>
            </a:r>
            <a:r>
              <a:rPr lang="en-US" dirty="0"/>
              <a:t>, which is the one that applies what I call </a:t>
            </a:r>
            <a:r>
              <a:rPr lang="en-US" i="1" dirty="0"/>
              <a:t>normalizing double-binds</a:t>
            </a:r>
            <a:r>
              <a:rPr lang="en-US" dirty="0"/>
              <a:t>.</a:t>
            </a:r>
          </a:p>
          <a:p>
            <a:r>
              <a:rPr lang="en-US" dirty="0"/>
              <a:t> </a:t>
            </a:r>
          </a:p>
          <a:p>
            <a:r>
              <a:rPr lang="en-US" b="1" dirty="0"/>
              <a:t>Madness</a:t>
            </a:r>
            <a:r>
              <a:rPr lang="en-US" dirty="0"/>
              <a:t> may result from innate propensities and conditioning / hypnosis in a dysadaptive family </a:t>
            </a:r>
          </a:p>
          <a:p>
            <a:r>
              <a:rPr lang="en-US" dirty="0"/>
              <a:t> </a:t>
            </a:r>
          </a:p>
          <a:p>
            <a:r>
              <a:rPr lang="en-US" dirty="0"/>
              <a:t>which regularly applies Bateson’s </a:t>
            </a:r>
            <a:r>
              <a:rPr lang="en-US" i="1" dirty="0"/>
              <a:t>pathogenic double-binds</a:t>
            </a:r>
            <a:r>
              <a:rPr lang="en-US" dirty="0"/>
              <a:t> and involves other circumstances</a:t>
            </a:r>
          </a:p>
          <a:p>
            <a:r>
              <a:rPr lang="en-US" dirty="0"/>
              <a:t> </a:t>
            </a:r>
          </a:p>
          <a:p>
            <a:r>
              <a:rPr lang="en-US" dirty="0"/>
              <a:t>that yield conflictive states that mainstream psychiatry / clinical psychology deem </a:t>
            </a:r>
            <a:r>
              <a:rPr lang="en-US" i="1" dirty="0"/>
              <a:t>psychotic</a:t>
            </a:r>
            <a:r>
              <a:rPr lang="en-US" dirty="0"/>
              <a:t>.</a:t>
            </a:r>
          </a:p>
          <a:p>
            <a:r>
              <a:rPr lang="en-US" dirty="0"/>
              <a:t> </a:t>
            </a:r>
          </a:p>
          <a:p>
            <a:r>
              <a:rPr lang="en-US" dirty="0"/>
              <a:t>Among these, some forms of what is diagnosed as “schizophrenia” are the potentially healing processes R. D. Laing called “true madness,”</a:t>
            </a:r>
          </a:p>
          <a:p>
            <a:r>
              <a:rPr lang="en-US" dirty="0"/>
              <a:t> </a:t>
            </a:r>
          </a:p>
          <a:p>
            <a:r>
              <a:rPr lang="en-US" dirty="0"/>
              <a:t>which de-realize what we wrongly perceive as real </a:t>
            </a:r>
          </a:p>
          <a:p>
            <a:r>
              <a:rPr lang="en-US" dirty="0"/>
              <a:t> </a:t>
            </a:r>
          </a:p>
          <a:p>
            <a:r>
              <a:rPr lang="en-US" dirty="0"/>
              <a:t>so that a re-realization of some of the true condition that normally we ignore and/or view as unreal may possibly occur.</a:t>
            </a:r>
          </a:p>
          <a:p>
            <a:r>
              <a:rPr lang="en-US" dirty="0"/>
              <a:t> </a:t>
            </a:r>
          </a:p>
        </p:txBody>
      </p:sp>
    </p:spTree>
    <p:extLst>
      <p:ext uri="{BB962C8B-B14F-4D97-AF65-F5344CB8AC3E}">
        <p14:creationId xmlns:p14="http://schemas.microsoft.com/office/powerpoint/2010/main" val="2170571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8925"/>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498084"/>
            <a:ext cx="8229600" cy="5628079"/>
          </a:xfrm>
        </p:spPr>
        <p:txBody>
          <a:bodyPr>
            <a:normAutofit fontScale="55000" lnSpcReduction="20000"/>
          </a:bodyPr>
          <a:lstStyle/>
          <a:p>
            <a:r>
              <a:rPr lang="en-US" dirty="0" smtClean="0"/>
              <a:t>However, the family and, as a rule, mental institutions, disrupt these processes </a:t>
            </a:r>
          </a:p>
          <a:p>
            <a:r>
              <a:rPr lang="en-US" dirty="0" smtClean="0"/>
              <a:t> </a:t>
            </a:r>
          </a:p>
          <a:p>
            <a:r>
              <a:rPr lang="en-US" dirty="0" smtClean="0"/>
              <a:t>turning them into the long-term, possibly lifelong “illnesses” that Laing called </a:t>
            </a:r>
          </a:p>
          <a:p>
            <a:r>
              <a:rPr lang="en-US" dirty="0" smtClean="0"/>
              <a:t> </a:t>
            </a:r>
          </a:p>
          <a:p>
            <a:r>
              <a:rPr lang="en-US" dirty="0" smtClean="0"/>
              <a:t>“a gross travesty, a mockery, a grotesque caricature of what the natural healing of that estranged integration we call sanity may be.”</a:t>
            </a:r>
          </a:p>
          <a:p>
            <a:r>
              <a:rPr lang="en-US" dirty="0" smtClean="0"/>
              <a:t> </a:t>
            </a:r>
          </a:p>
          <a:p>
            <a:r>
              <a:rPr lang="en-US" dirty="0" smtClean="0"/>
              <a:t>John Weir Perry’s experience in his center, Diabasis, </a:t>
            </a:r>
          </a:p>
          <a:p>
            <a:r>
              <a:rPr lang="en-US" dirty="0" smtClean="0"/>
              <a:t> </a:t>
            </a:r>
          </a:p>
          <a:p>
            <a:r>
              <a:rPr lang="en-US" dirty="0" smtClean="0"/>
              <a:t>showed that an initial episode of this kind, if allowed to follow its natural course in a supportive, wise environment, </a:t>
            </a:r>
          </a:p>
          <a:p>
            <a:r>
              <a:rPr lang="en-US" dirty="0" smtClean="0"/>
              <a:t> </a:t>
            </a:r>
          </a:p>
          <a:p>
            <a:r>
              <a:rPr lang="en-US" dirty="0" smtClean="0"/>
              <a:t>lasts for no more than six (or a maximum of seven) weeks, and results in a reduction of conflict and insanity, and an increase in harmony and authenticity.</a:t>
            </a:r>
          </a:p>
          <a:p>
            <a:r>
              <a:rPr lang="en-US" dirty="0" smtClean="0"/>
              <a:t> </a:t>
            </a:r>
          </a:p>
          <a:p>
            <a:r>
              <a:rPr lang="en-US" dirty="0" smtClean="0"/>
              <a:t>However, David Cooper’s antipsychiatry overvalued the healing power of madness, </a:t>
            </a:r>
          </a:p>
          <a:p>
            <a:r>
              <a:rPr lang="en-US" dirty="0" smtClean="0"/>
              <a:t> </a:t>
            </a:r>
          </a:p>
          <a:p>
            <a:r>
              <a:rPr lang="en-US" dirty="0" smtClean="0"/>
              <a:t>giving to understand it could result in nonstatic </a:t>
            </a:r>
            <a:r>
              <a:rPr lang="en-US" i="1" dirty="0" smtClean="0"/>
              <a:t>nirvāṇa</a:t>
            </a:r>
            <a:r>
              <a:rPr lang="en-US" dirty="0" smtClean="0"/>
              <a:t> (= Awakening).</a:t>
            </a:r>
            <a:r>
              <a:rPr lang="en-US" dirty="0" smtClean="0">
                <a:effectLst/>
              </a:rPr>
              <a:t> </a:t>
            </a:r>
            <a:endParaRPr lang="es-ES" dirty="0" smtClean="0"/>
          </a:p>
          <a:p>
            <a:endParaRPr lang="es-ES" dirty="0"/>
          </a:p>
        </p:txBody>
      </p:sp>
    </p:spTree>
    <p:extLst>
      <p:ext uri="{BB962C8B-B14F-4D97-AF65-F5344CB8AC3E}">
        <p14:creationId xmlns:p14="http://schemas.microsoft.com/office/powerpoint/2010/main" val="2126483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23371"/>
            <a:ext cx="8229600" cy="1282567"/>
          </a:xfrm>
        </p:spPr>
        <p:txBody>
          <a:bodyPr>
            <a:normAutofit fontScale="90000"/>
          </a:bodyPr>
          <a:lstStyle/>
          <a:p>
            <a:r>
              <a:rPr lang="en-US" sz="2200" b="1" dirty="0"/>
              <a:t>2j. Only Paths of Awakening revealed by fully Awake individuals can result in a thorough disclosure of the </a:t>
            </a:r>
            <a:r>
              <a:rPr lang="en-US" sz="2200" b="1" i="1" dirty="0"/>
              <a:t>unmodified</a:t>
            </a:r>
            <a:r>
              <a:rPr lang="en-US" sz="2200" b="1" dirty="0"/>
              <a:t>, true condition of awareness that discloses the </a:t>
            </a:r>
            <a:r>
              <a:rPr lang="en-US" sz="2200" b="1" i="1" dirty="0"/>
              <a:t>unmodified</a:t>
            </a:r>
            <a:r>
              <a:rPr lang="en-US" sz="2200" b="1" dirty="0"/>
              <a:t> true condition of ourselves and the whole universe</a:t>
            </a:r>
            <a:r>
              <a:rPr lang="en-US" dirty="0"/>
              <a:t/>
            </a:r>
            <a:br>
              <a:rPr lang="en-US" dirty="0"/>
            </a:br>
            <a:endParaRPr lang="es-ES" dirty="0"/>
          </a:p>
        </p:txBody>
      </p:sp>
      <p:sp>
        <p:nvSpPr>
          <p:cNvPr id="3" name="Marcador de contenido 2"/>
          <p:cNvSpPr>
            <a:spLocks noGrp="1"/>
          </p:cNvSpPr>
          <p:nvPr>
            <p:ph idx="1"/>
          </p:nvPr>
        </p:nvSpPr>
        <p:spPr>
          <a:xfrm>
            <a:off x="457200" y="1818008"/>
            <a:ext cx="8229600" cy="4308155"/>
          </a:xfrm>
        </p:spPr>
        <p:txBody>
          <a:bodyPr>
            <a:normAutofit fontScale="47500" lnSpcReduction="20000"/>
          </a:bodyPr>
          <a:lstStyle/>
          <a:p>
            <a:r>
              <a:rPr lang="en-US" sz="3700" i="1" dirty="0"/>
              <a:t>No psychological therapy except for the authentic traditions of Awakening </a:t>
            </a:r>
            <a:endParaRPr lang="en-US" sz="3700" dirty="0"/>
          </a:p>
          <a:p>
            <a:r>
              <a:rPr lang="en-US" sz="3700" i="1" dirty="0"/>
              <a:t> </a:t>
            </a:r>
            <a:endParaRPr lang="en-US" sz="3700" dirty="0"/>
          </a:p>
          <a:p>
            <a:r>
              <a:rPr lang="en-US" sz="3700" i="1" dirty="0"/>
              <a:t>can lead to the absolute sanity that lies in the stabilization of nonstatic</a:t>
            </a:r>
            <a:r>
              <a:rPr lang="en-US" sz="3700" dirty="0"/>
              <a:t> </a:t>
            </a:r>
            <a:r>
              <a:rPr lang="en-US" sz="3700" i="1" dirty="0"/>
              <a:t>nirvāṇa</a:t>
            </a:r>
            <a:r>
              <a:rPr lang="en-US" sz="3700" dirty="0"/>
              <a:t>.</a:t>
            </a:r>
          </a:p>
          <a:p>
            <a:r>
              <a:rPr lang="en-US" sz="3700" dirty="0"/>
              <a:t> </a:t>
            </a:r>
          </a:p>
          <a:p>
            <a:r>
              <a:rPr lang="en-US" sz="3700" b="1" dirty="0"/>
              <a:t>(</a:t>
            </a:r>
            <a:r>
              <a:rPr lang="en-US" sz="3700" b="1" dirty="0" err="1"/>
              <a:t>i</a:t>
            </a:r>
            <a:r>
              <a:rPr lang="en-US" sz="3700" b="1" dirty="0"/>
              <a:t>)</a:t>
            </a:r>
            <a:r>
              <a:rPr lang="en-US" sz="3700" dirty="0"/>
              <a:t> Such traditions are </a:t>
            </a:r>
            <a:r>
              <a:rPr lang="en-US" sz="3700" b="1" i="1" dirty="0"/>
              <a:t>metatranspersonal</a:t>
            </a:r>
            <a:r>
              <a:rPr lang="en-US" sz="3700" dirty="0"/>
              <a:t> because they don’t mistake samsaric transpersonal and holotropic states for nonstatic </a:t>
            </a:r>
            <a:r>
              <a:rPr lang="en-US" sz="3700" i="1" dirty="0"/>
              <a:t>nirvāṇa</a:t>
            </a:r>
            <a:r>
              <a:rPr lang="en-US" sz="3700" dirty="0"/>
              <a:t> </a:t>
            </a:r>
          </a:p>
          <a:p>
            <a:r>
              <a:rPr lang="en-US" sz="3700" dirty="0"/>
              <a:t> </a:t>
            </a:r>
          </a:p>
          <a:p>
            <a:r>
              <a:rPr lang="en-US" sz="3700" dirty="0"/>
              <a:t>yet may use samsaric transpersonal and holotropic states as springboards to rigpa—i.e., nonstatic </a:t>
            </a:r>
            <a:r>
              <a:rPr lang="en-US" sz="3700" i="1" dirty="0"/>
              <a:t>nirvāṇa</a:t>
            </a:r>
            <a:r>
              <a:rPr lang="en-US" sz="3700" dirty="0"/>
              <a:t>.</a:t>
            </a:r>
          </a:p>
          <a:p>
            <a:r>
              <a:rPr lang="en-US" sz="3700" dirty="0"/>
              <a:t> </a:t>
            </a:r>
          </a:p>
          <a:p>
            <a:r>
              <a:rPr lang="en-US" sz="3700" b="1" dirty="0"/>
              <a:t>(ii)</a:t>
            </a:r>
            <a:r>
              <a:rPr lang="en-US" sz="3700" dirty="0"/>
              <a:t> They are </a:t>
            </a:r>
            <a:r>
              <a:rPr lang="en-US" sz="3700" b="1" i="1" dirty="0"/>
              <a:t>metaphenomenological</a:t>
            </a:r>
            <a:r>
              <a:rPr lang="en-US" sz="3700" dirty="0"/>
              <a:t> because their method lies in Seeing through the </a:t>
            </a:r>
            <a:r>
              <a:rPr lang="en-US" sz="3700" i="1" dirty="0"/>
              <a:t>saṃskṛta</a:t>
            </a:r>
            <a:r>
              <a:rPr lang="en-US" sz="3700" dirty="0"/>
              <a:t> / </a:t>
            </a:r>
            <a:r>
              <a:rPr lang="en-US" sz="3700" b="1" i="1" dirty="0"/>
              <a:t>modified</a:t>
            </a:r>
            <a:r>
              <a:rPr lang="en-US" sz="3700" dirty="0"/>
              <a:t> into the </a:t>
            </a:r>
            <a:r>
              <a:rPr lang="en-US" sz="3700" i="1" dirty="0"/>
              <a:t>asaṃskṛta</a:t>
            </a:r>
            <a:r>
              <a:rPr lang="en-US" sz="3700" dirty="0"/>
              <a:t> / </a:t>
            </a:r>
            <a:r>
              <a:rPr lang="en-US" sz="3700" b="1" i="1" dirty="0"/>
              <a:t>unmodified</a:t>
            </a:r>
            <a:r>
              <a:rPr lang="en-US" sz="3700" dirty="0"/>
              <a:t> </a:t>
            </a:r>
          </a:p>
          <a:p>
            <a:r>
              <a:rPr lang="en-US" sz="3700" dirty="0"/>
              <a:t> </a:t>
            </a:r>
          </a:p>
          <a:p>
            <a:r>
              <a:rPr lang="en-US" sz="3700" b="1" dirty="0"/>
              <a:t>(iii)</a:t>
            </a:r>
            <a:r>
              <a:rPr lang="en-US" sz="3700" dirty="0"/>
              <a:t> And they are </a:t>
            </a:r>
            <a:r>
              <a:rPr lang="en-US" sz="3700" b="1" i="1" dirty="0"/>
              <a:t>metaexistential</a:t>
            </a:r>
            <a:r>
              <a:rPr lang="en-US" sz="3700" dirty="0"/>
              <a:t> because their method lies in facing hell and going through it, as the fast track for rapidly neutralizing </a:t>
            </a:r>
            <a:r>
              <a:rPr lang="es-ES" sz="3700" i="1" dirty="0"/>
              <a:t>avidyā</a:t>
            </a:r>
            <a:r>
              <a:rPr lang="en-US" sz="3700" dirty="0"/>
              <a:t>.</a:t>
            </a:r>
          </a:p>
          <a:p>
            <a:r>
              <a:rPr lang="en-US" sz="3700" dirty="0"/>
              <a:t> </a:t>
            </a:r>
          </a:p>
        </p:txBody>
      </p:sp>
    </p:spTree>
    <p:extLst>
      <p:ext uri="{BB962C8B-B14F-4D97-AF65-F5344CB8AC3E}">
        <p14:creationId xmlns:p14="http://schemas.microsoft.com/office/powerpoint/2010/main" val="2873404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448276"/>
            <a:ext cx="8229600" cy="5677887"/>
          </a:xfrm>
        </p:spPr>
        <p:txBody>
          <a:bodyPr>
            <a:normAutofit fontScale="70000" lnSpcReduction="20000"/>
          </a:bodyPr>
          <a:lstStyle/>
          <a:p>
            <a:r>
              <a:rPr lang="en-US" b="1" dirty="0" smtClean="0"/>
              <a:t>(iv) </a:t>
            </a:r>
            <a:r>
              <a:rPr lang="en-US" b="1" i="1" dirty="0" smtClean="0"/>
              <a:t>Like in true madness</a:t>
            </a:r>
            <a:r>
              <a:rPr lang="en-US" dirty="0" smtClean="0"/>
              <a:t>, progress in such Paths is catalyzed by the Freudian Thánatos,</a:t>
            </a:r>
          </a:p>
          <a:p>
            <a:r>
              <a:rPr lang="en-US" dirty="0" smtClean="0"/>
              <a:t> </a:t>
            </a:r>
          </a:p>
          <a:p>
            <a:r>
              <a:rPr lang="en-US" dirty="0" smtClean="0"/>
              <a:t>and it involves successively going through states analogous to MPBs 2 &amp; 3, </a:t>
            </a:r>
          </a:p>
          <a:p>
            <a:r>
              <a:rPr lang="en-US" dirty="0" smtClean="0"/>
              <a:t> </a:t>
            </a:r>
          </a:p>
          <a:p>
            <a:r>
              <a:rPr lang="en-US" dirty="0" smtClean="0"/>
              <a:t>and then repeatedly going through a transition comparable to that between an MPB 3 and an MPB 4 </a:t>
            </a:r>
          </a:p>
          <a:p>
            <a:r>
              <a:rPr lang="en-US" dirty="0" smtClean="0"/>
              <a:t> </a:t>
            </a:r>
          </a:p>
          <a:p>
            <a:r>
              <a:rPr lang="en-US" dirty="0" smtClean="0"/>
              <a:t>—in which, however, the coming point, rather than a samsaric MPB 4, is an episode of (c) nonstatic </a:t>
            </a:r>
            <a:r>
              <a:rPr lang="en-US" i="1" dirty="0" smtClean="0"/>
              <a:t>nirvāṇa</a:t>
            </a:r>
            <a:r>
              <a:rPr lang="en-US" dirty="0" smtClean="0"/>
              <a:t>.</a:t>
            </a:r>
          </a:p>
          <a:p>
            <a:r>
              <a:rPr lang="en-US" dirty="0" smtClean="0"/>
              <a:t> </a:t>
            </a:r>
          </a:p>
          <a:p>
            <a:r>
              <a:rPr lang="en-US" dirty="0" smtClean="0"/>
              <a:t>Every time this transition takes place, it neutralizes propensities for unawareness and delusion </a:t>
            </a:r>
          </a:p>
          <a:p>
            <a:r>
              <a:rPr lang="en-US" dirty="0" smtClean="0"/>
              <a:t> </a:t>
            </a:r>
          </a:p>
          <a:p>
            <a:r>
              <a:rPr lang="en-US" dirty="0" smtClean="0"/>
              <a:t>And hence the repetition of this in the long run totally neutralizes those propensities.</a:t>
            </a:r>
            <a:r>
              <a:rPr lang="en-US" dirty="0" smtClean="0">
                <a:effectLst/>
              </a:rPr>
              <a:t> </a:t>
            </a:r>
            <a:endParaRPr lang="es-ES" dirty="0" smtClean="0"/>
          </a:p>
          <a:p>
            <a:endParaRPr lang="es-ES" dirty="0"/>
          </a:p>
        </p:txBody>
      </p:sp>
    </p:spTree>
    <p:extLst>
      <p:ext uri="{BB962C8B-B14F-4D97-AF65-F5344CB8AC3E}">
        <p14:creationId xmlns:p14="http://schemas.microsoft.com/office/powerpoint/2010/main" val="3636129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32067"/>
          </a:xfrm>
        </p:spPr>
        <p:txBody>
          <a:bodyPr>
            <a:normAutofit/>
          </a:bodyPr>
          <a:lstStyle/>
          <a:p>
            <a:r>
              <a:rPr lang="en-US" sz="2400" b="1" dirty="0"/>
              <a:t>1a. Transpersonal, perfectly holistic states of nonstatic </a:t>
            </a:r>
            <a:r>
              <a:rPr lang="en-US" sz="2400" b="1" i="1" dirty="0"/>
              <a:t>nirvāṇa</a:t>
            </a:r>
            <a:r>
              <a:rPr lang="en-US" sz="2400" b="1" dirty="0"/>
              <a:t>: Buddhahood, rigpa (</a:t>
            </a:r>
            <a:r>
              <a:rPr lang="en-US" sz="2400" b="1" i="1" dirty="0"/>
              <a:t>rig pa</a:t>
            </a:r>
            <a:r>
              <a:rPr lang="en-US" sz="2400" b="1" dirty="0"/>
              <a:t>):</a:t>
            </a:r>
            <a:r>
              <a:rPr lang="en-US" sz="2400" dirty="0" smtClean="0">
                <a:effectLst/>
              </a:rPr>
              <a:t> </a:t>
            </a:r>
            <a:endParaRPr lang="es-ES" sz="2400" dirty="0"/>
          </a:p>
        </p:txBody>
      </p:sp>
      <p:sp>
        <p:nvSpPr>
          <p:cNvPr id="3" name="Marcador de contenido 2"/>
          <p:cNvSpPr>
            <a:spLocks noGrp="1"/>
          </p:cNvSpPr>
          <p:nvPr>
            <p:ph idx="1"/>
          </p:nvPr>
        </p:nvSpPr>
        <p:spPr>
          <a:xfrm>
            <a:off x="457200" y="1892721"/>
            <a:ext cx="8229600" cy="4233442"/>
          </a:xfrm>
        </p:spPr>
        <p:txBody>
          <a:bodyPr>
            <a:normAutofit fontScale="55000" lnSpcReduction="20000"/>
          </a:bodyPr>
          <a:lstStyle/>
          <a:p>
            <a:r>
              <a:rPr lang="en-US" dirty="0"/>
              <a:t>In them the true condition of ourselves and whole universe is perfectly, directly unconcealed</a:t>
            </a:r>
          </a:p>
          <a:p>
            <a:r>
              <a:rPr lang="en-US" dirty="0"/>
              <a:t> </a:t>
            </a:r>
          </a:p>
          <a:p>
            <a:r>
              <a:rPr lang="en-US" dirty="0"/>
              <a:t>for there is none of the types of unawareness </a:t>
            </a:r>
            <a:r>
              <a:rPr lang="en-US" i="1" dirty="0"/>
              <a:t>and</a:t>
            </a:r>
            <a:r>
              <a:rPr lang="en-US" dirty="0"/>
              <a:t> delusion that the Dzogchen teachings distinguish in that which the Buddha called </a:t>
            </a:r>
            <a:r>
              <a:rPr lang="en-US" i="1" dirty="0"/>
              <a:t>avidyā</a:t>
            </a:r>
            <a:r>
              <a:rPr lang="en-US" dirty="0"/>
              <a:t>:</a:t>
            </a:r>
          </a:p>
          <a:p>
            <a:r>
              <a:rPr lang="en-US" dirty="0"/>
              <a:t> </a:t>
            </a:r>
          </a:p>
          <a:p>
            <a:r>
              <a:rPr lang="en-US" dirty="0"/>
              <a:t>there is neither a beclouding of the true condition by an element of stupefaction </a:t>
            </a:r>
            <a:r>
              <a:rPr lang="en-US" dirty="0">
                <a:solidFill>
                  <a:srgbClr val="FF0000"/>
                </a:solidFill>
              </a:rPr>
              <a:t>(Tib. </a:t>
            </a:r>
            <a:r>
              <a:rPr lang="en-US" dirty="0" err="1">
                <a:solidFill>
                  <a:srgbClr val="FF0000"/>
                </a:solidFill>
              </a:rPr>
              <a:t>mongcha</a:t>
            </a:r>
            <a:r>
              <a:rPr lang="en-US" dirty="0">
                <a:solidFill>
                  <a:srgbClr val="FF0000"/>
                </a:solidFill>
              </a:rPr>
              <a:t>: </a:t>
            </a:r>
            <a:r>
              <a:rPr lang="en-US" i="1" dirty="0">
                <a:solidFill>
                  <a:srgbClr val="FF0000"/>
                </a:solidFill>
              </a:rPr>
              <a:t>rmongs cha</a:t>
            </a:r>
            <a:r>
              <a:rPr lang="en-US" dirty="0">
                <a:solidFill>
                  <a:srgbClr val="FF0000"/>
                </a:solidFill>
              </a:rPr>
              <a:t>)</a:t>
            </a:r>
          </a:p>
          <a:p>
            <a:r>
              <a:rPr lang="en-US" dirty="0"/>
              <a:t> </a:t>
            </a:r>
          </a:p>
          <a:p>
            <a:r>
              <a:rPr lang="en-US" dirty="0"/>
              <a:t>or a distortion of it by the subject-object duality or other types of perception in terms of concepts.</a:t>
            </a:r>
          </a:p>
          <a:p>
            <a:r>
              <a:rPr lang="en-US" dirty="0"/>
              <a:t> </a:t>
            </a:r>
          </a:p>
          <a:p>
            <a:r>
              <a:rPr lang="en-US" dirty="0"/>
              <a:t>Moreover, in them spontaneous selfless, nonconceptual activities achieve the purposes of self and others.</a:t>
            </a:r>
          </a:p>
          <a:p>
            <a:r>
              <a:rPr lang="en-US" dirty="0"/>
              <a:t> </a:t>
            </a:r>
          </a:p>
          <a:p>
            <a:r>
              <a:rPr lang="en-US" i="1" dirty="0"/>
              <a:t>Example in terms of the life of Buddha Śākyamuni</a:t>
            </a:r>
            <a:r>
              <a:rPr lang="en-US" dirty="0"/>
              <a:t>: </a:t>
            </a:r>
            <a:r>
              <a:rPr lang="en-US" i="1" dirty="0"/>
              <a:t>his condition after Awakening</a:t>
            </a:r>
            <a:r>
              <a:rPr lang="en-US" dirty="0"/>
              <a:t>.</a:t>
            </a:r>
            <a:r>
              <a:rPr lang="en-US" dirty="0" smtClean="0">
                <a:effectLst/>
              </a:rPr>
              <a:t> </a:t>
            </a:r>
            <a:endParaRPr lang="es-ES" dirty="0"/>
          </a:p>
        </p:txBody>
      </p:sp>
    </p:spTree>
    <p:extLst>
      <p:ext uri="{BB962C8B-B14F-4D97-AF65-F5344CB8AC3E}">
        <p14:creationId xmlns:p14="http://schemas.microsoft.com/office/powerpoint/2010/main" val="751324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460728"/>
            <a:ext cx="8229600" cy="5665435"/>
          </a:xfrm>
        </p:spPr>
        <p:txBody>
          <a:bodyPr>
            <a:normAutofit/>
          </a:bodyPr>
          <a:lstStyle/>
          <a:p>
            <a:r>
              <a:rPr lang="en-US" sz="1600" b="1" dirty="0"/>
              <a:t>(v) </a:t>
            </a:r>
            <a:r>
              <a:rPr lang="en-US" sz="1600" b="1" i="1" dirty="0"/>
              <a:t>Like true madness</a:t>
            </a:r>
            <a:r>
              <a:rPr lang="en-US" sz="1600" dirty="0"/>
              <a:t>, they begin with a </a:t>
            </a:r>
            <a:r>
              <a:rPr lang="en-US" sz="1600" b="1" i="1" dirty="0"/>
              <a:t>derealization</a:t>
            </a:r>
            <a:r>
              <a:rPr lang="en-US" sz="1600" dirty="0"/>
              <a:t> of the false / </a:t>
            </a:r>
            <a:r>
              <a:rPr lang="en-US" sz="1600" i="1" dirty="0"/>
              <a:t>saṃskṛta</a:t>
            </a:r>
            <a:r>
              <a:rPr lang="en-US" sz="1600" dirty="0"/>
              <a:t> / </a:t>
            </a:r>
            <a:r>
              <a:rPr lang="en-US" sz="1600" b="1" i="1" dirty="0"/>
              <a:t>modified</a:t>
            </a:r>
            <a:endParaRPr lang="en-US" sz="1600" dirty="0"/>
          </a:p>
          <a:p>
            <a:r>
              <a:rPr lang="en-US" sz="1600" b="1" i="1" dirty="0"/>
              <a:t> </a:t>
            </a:r>
            <a:endParaRPr lang="en-US" sz="1600" dirty="0"/>
          </a:p>
          <a:p>
            <a:r>
              <a:rPr lang="en-US" sz="1600" dirty="0"/>
              <a:t>involving illusory experiences of emptiness / insubstantiality that would be viewed as psychotic by mainstream systems.</a:t>
            </a:r>
          </a:p>
          <a:p>
            <a:r>
              <a:rPr lang="en-US" sz="1600" dirty="0"/>
              <a:t> </a:t>
            </a:r>
          </a:p>
          <a:p>
            <a:r>
              <a:rPr lang="en-US" sz="1600" dirty="0"/>
              <a:t>However, those treading the Path might not experience them as undesirable pathologies:</a:t>
            </a:r>
          </a:p>
          <a:p>
            <a:r>
              <a:rPr lang="en-US" sz="1600" dirty="0"/>
              <a:t> </a:t>
            </a:r>
          </a:p>
          <a:p>
            <a:r>
              <a:rPr lang="en-US" sz="1600" dirty="0"/>
              <a:t>if their capacity is high, their occurrence may even yield great happiness.</a:t>
            </a:r>
          </a:p>
          <a:p>
            <a:r>
              <a:rPr lang="en-US" sz="1600" dirty="0"/>
              <a:t> </a:t>
            </a:r>
          </a:p>
          <a:p>
            <a:r>
              <a:rPr lang="en-US" sz="1600" b="1" dirty="0"/>
              <a:t>(vi) </a:t>
            </a:r>
            <a:r>
              <a:rPr lang="en-US" sz="1600" b="1" i="1" dirty="0"/>
              <a:t>Unlike true madness</a:t>
            </a:r>
            <a:r>
              <a:rPr lang="en-US" sz="1600" dirty="0"/>
              <a:t>, they </a:t>
            </a:r>
            <a:r>
              <a:rPr lang="en-US" sz="1600" b="1" i="1" dirty="0"/>
              <a:t>necessarily</a:t>
            </a:r>
            <a:r>
              <a:rPr lang="en-US" sz="1600" dirty="0"/>
              <a:t> involve the disclosure of the </a:t>
            </a:r>
            <a:r>
              <a:rPr lang="en-US" sz="1600" i="1" dirty="0"/>
              <a:t>asaṃskṛta</a:t>
            </a:r>
            <a:r>
              <a:rPr lang="en-US" sz="1600" dirty="0"/>
              <a:t> / </a:t>
            </a:r>
            <a:r>
              <a:rPr lang="en-US" sz="1600" b="1" i="1" dirty="0"/>
              <a:t>unmodified</a:t>
            </a:r>
            <a:r>
              <a:rPr lang="en-US" sz="1600" dirty="0"/>
              <a:t> condition</a:t>
            </a:r>
          </a:p>
          <a:p>
            <a:r>
              <a:rPr lang="en-US" sz="1600" dirty="0"/>
              <a:t> </a:t>
            </a:r>
          </a:p>
          <a:p>
            <a:r>
              <a:rPr lang="en-US" sz="1600" dirty="0"/>
              <a:t>which is thus re-realized, until in the long run it is irreversibly stabilized.</a:t>
            </a:r>
          </a:p>
          <a:p>
            <a:r>
              <a:rPr lang="en-US" sz="1600" dirty="0"/>
              <a:t> </a:t>
            </a:r>
          </a:p>
          <a:p>
            <a:r>
              <a:rPr lang="en-US" sz="1600" b="1" dirty="0"/>
              <a:t>The above is illustrated by a Chán / Zen saying:</a:t>
            </a:r>
            <a:endParaRPr lang="en-US" sz="1600" dirty="0"/>
          </a:p>
          <a:p>
            <a:r>
              <a:rPr lang="en-US" sz="1600" dirty="0"/>
              <a:t> </a:t>
            </a:r>
          </a:p>
          <a:p>
            <a:r>
              <a:rPr lang="en-US" sz="1600" dirty="0"/>
              <a:t>When I began to practice Zen for me mountains were simply mountains and rivers were simply rivers. When my practice of Zen developed, mountains were for me no longer mountains and rivers were for me no longer rivers. When I attained the Truth of Zen, to me mountains came to be true mountains and rivers came to be true rivers.</a:t>
            </a:r>
            <a:r>
              <a:rPr lang="en-US" sz="1600" dirty="0" smtClean="0">
                <a:effectLst/>
              </a:rPr>
              <a:t> </a:t>
            </a:r>
            <a:endParaRPr lang="es-ES" sz="1600" dirty="0"/>
          </a:p>
        </p:txBody>
      </p:sp>
    </p:spTree>
    <p:extLst>
      <p:ext uri="{BB962C8B-B14F-4D97-AF65-F5344CB8AC3E}">
        <p14:creationId xmlns:p14="http://schemas.microsoft.com/office/powerpoint/2010/main" val="1575797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755056"/>
          </a:xfrm>
        </p:spPr>
        <p:txBody>
          <a:bodyPr>
            <a:normAutofit fontScale="90000"/>
          </a:bodyPr>
          <a:lstStyle/>
          <a:p>
            <a:r>
              <a:rPr lang="en-US" sz="2400" b="1" dirty="0"/>
              <a:t>2j. In Dzogchen and Tantra, the energetic-volume-determining-the-scope-of-awareness is increased to </a:t>
            </a:r>
            <a:r>
              <a:rPr lang="en-US" sz="2400" b="1" i="1" dirty="0"/>
              <a:t>produce</a:t>
            </a:r>
            <a:r>
              <a:rPr lang="en-US" sz="2400" b="1" dirty="0"/>
              <a:t> modified states characterized by a wider scope of awareness and an intensified experience</a:t>
            </a:r>
            <a:r>
              <a:rPr lang="en-US" dirty="0"/>
              <a:t/>
            </a:r>
            <a:br>
              <a:rPr lang="en-US" dirty="0"/>
            </a:br>
            <a:endParaRPr lang="es-ES" dirty="0"/>
          </a:p>
        </p:txBody>
      </p:sp>
      <p:sp>
        <p:nvSpPr>
          <p:cNvPr id="3" name="Marcador de contenido 2"/>
          <p:cNvSpPr>
            <a:spLocks noGrp="1"/>
          </p:cNvSpPr>
          <p:nvPr>
            <p:ph idx="1"/>
          </p:nvPr>
        </p:nvSpPr>
        <p:spPr>
          <a:xfrm>
            <a:off x="457200" y="1867816"/>
            <a:ext cx="8229600" cy="4990183"/>
          </a:xfrm>
        </p:spPr>
        <p:txBody>
          <a:bodyPr>
            <a:noAutofit/>
          </a:bodyPr>
          <a:lstStyle/>
          <a:p>
            <a:r>
              <a:rPr lang="en-US" sz="2000" dirty="0"/>
              <a:t>quite similar to those produced by psychedelics, holotropic breathing, etc.</a:t>
            </a:r>
          </a:p>
          <a:p>
            <a:r>
              <a:rPr lang="en-US" sz="2000" dirty="0"/>
              <a:t> </a:t>
            </a:r>
          </a:p>
          <a:p>
            <a:r>
              <a:rPr lang="en-US" sz="2000" dirty="0"/>
              <a:t>However, Dzogchen and Tantra use them in a way that is in stark contrast with the latter,</a:t>
            </a:r>
          </a:p>
          <a:p>
            <a:r>
              <a:rPr lang="en-US" sz="2000" dirty="0"/>
              <a:t> </a:t>
            </a:r>
          </a:p>
          <a:p>
            <a:r>
              <a:rPr lang="en-US" sz="2000" dirty="0"/>
              <a:t>for practitioners are aware that they are all illusory experiences in which they should not to dwell and which they should not confuse with Awakening, </a:t>
            </a:r>
          </a:p>
          <a:p>
            <a:r>
              <a:rPr lang="en-US" sz="2000" dirty="0"/>
              <a:t> </a:t>
            </a:r>
          </a:p>
          <a:p>
            <a:r>
              <a:rPr lang="en-US" sz="2000" dirty="0"/>
              <a:t>yet they should use as an experiential basis for questioning experience and thus realize the </a:t>
            </a:r>
            <a:r>
              <a:rPr lang="en-US" sz="2000" i="1" dirty="0"/>
              <a:t>asaṃskṛta</a:t>
            </a:r>
            <a:r>
              <a:rPr lang="en-US" sz="2000" dirty="0"/>
              <a:t> / </a:t>
            </a:r>
            <a:r>
              <a:rPr lang="en-US" sz="2000" b="1" i="1" dirty="0"/>
              <a:t>unmodified</a:t>
            </a:r>
            <a:r>
              <a:rPr lang="en-US" sz="2000" dirty="0"/>
              <a:t> true condition.</a:t>
            </a:r>
          </a:p>
          <a:p>
            <a:r>
              <a:rPr lang="en-US" sz="1400" dirty="0"/>
              <a:t> </a:t>
            </a:r>
          </a:p>
        </p:txBody>
      </p:sp>
    </p:spTree>
    <p:extLst>
      <p:ext uri="{BB962C8B-B14F-4D97-AF65-F5344CB8AC3E}">
        <p14:creationId xmlns:p14="http://schemas.microsoft.com/office/powerpoint/2010/main" val="2904023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622606"/>
            <a:ext cx="8229600" cy="5503557"/>
          </a:xfrm>
        </p:spPr>
        <p:txBody>
          <a:bodyPr>
            <a:normAutofit fontScale="85000" lnSpcReduction="20000"/>
          </a:bodyPr>
          <a:lstStyle/>
          <a:p>
            <a:r>
              <a:rPr lang="en-US" dirty="0" smtClean="0"/>
              <a:t>In fact, the Dzogchen teachings illustrate the nature of mind with a Mirror </a:t>
            </a:r>
          </a:p>
          <a:p>
            <a:r>
              <a:rPr lang="en-US" dirty="0" smtClean="0"/>
              <a:t> </a:t>
            </a:r>
          </a:p>
          <a:p>
            <a:r>
              <a:rPr lang="en-US" dirty="0" smtClean="0"/>
              <a:t>and extraordinary experiences with reflections, initially to be used for discovering the Mirror’s true condition</a:t>
            </a:r>
          </a:p>
          <a:p>
            <a:r>
              <a:rPr lang="en-US" dirty="0" smtClean="0"/>
              <a:t> </a:t>
            </a:r>
          </a:p>
          <a:p>
            <a:r>
              <a:rPr lang="en-US" dirty="0" smtClean="0"/>
              <a:t>and subsequently to be used for keeping to the true Condition of the Mirror </a:t>
            </a:r>
          </a:p>
          <a:p>
            <a:r>
              <a:rPr lang="en-US" dirty="0" smtClean="0"/>
              <a:t> </a:t>
            </a:r>
          </a:p>
          <a:p>
            <a:r>
              <a:rPr lang="en-US" dirty="0" smtClean="0"/>
              <a:t>by helping the illusion of a mental subject —called “the one reflected”— to self-liberate whenever it arises, </a:t>
            </a:r>
          </a:p>
          <a:p>
            <a:r>
              <a:rPr lang="en-US" dirty="0" smtClean="0"/>
              <a:t> </a:t>
            </a:r>
          </a:p>
          <a:p>
            <a:r>
              <a:rPr lang="en-US" dirty="0" smtClean="0"/>
              <a:t>until the propensities for it to arise are totally neutralized.</a:t>
            </a:r>
            <a:r>
              <a:rPr lang="en-US" dirty="0" smtClean="0">
                <a:effectLst/>
              </a:rPr>
              <a:t> </a:t>
            </a:r>
            <a:endParaRPr lang="es-ES" dirty="0" smtClean="0"/>
          </a:p>
          <a:p>
            <a:endParaRPr lang="es-ES" dirty="0"/>
          </a:p>
        </p:txBody>
      </p:sp>
    </p:spTree>
    <p:extLst>
      <p:ext uri="{BB962C8B-B14F-4D97-AF65-F5344CB8AC3E}">
        <p14:creationId xmlns:p14="http://schemas.microsoft.com/office/powerpoint/2010/main" val="3525920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8229600" cy="4046245"/>
          </a:xfrm>
        </p:spPr>
        <p:txBody>
          <a:bodyPr>
            <a:normAutofit/>
          </a:bodyPr>
          <a:lstStyle/>
          <a:p>
            <a:r>
              <a:rPr lang="en-US" sz="4000" b="1" dirty="0"/>
              <a:t>3. The use of psychoactive substances:</a:t>
            </a:r>
            <a:r>
              <a:rPr lang="en-US" sz="4000" dirty="0"/>
              <a:t/>
            </a:r>
            <a:br>
              <a:rPr lang="en-US" sz="4000" dirty="0"/>
            </a:br>
            <a:r>
              <a:rPr lang="en-US" sz="4000" b="1" dirty="0"/>
              <a:t>Approaches to holotropic states of consciousness </a:t>
            </a:r>
            <a:r>
              <a:rPr lang="en-US" sz="4000" dirty="0"/>
              <a:t/>
            </a:r>
            <a:br>
              <a:rPr lang="en-US" sz="4000" dirty="0"/>
            </a:br>
            <a:r>
              <a:rPr lang="en-US" sz="4000" b="1" dirty="0"/>
              <a:t>other than those of Dzogchen and Tantra</a:t>
            </a:r>
            <a:r>
              <a:rPr lang="en-US" sz="4000" dirty="0" smtClean="0">
                <a:effectLst/>
              </a:rPr>
              <a:t> </a:t>
            </a:r>
            <a:endParaRPr lang="es-ES" sz="4000" dirty="0"/>
          </a:p>
        </p:txBody>
      </p:sp>
      <p:sp>
        <p:nvSpPr>
          <p:cNvPr id="3" name="Marcador de contenido 2"/>
          <p:cNvSpPr>
            <a:spLocks noGrp="1"/>
          </p:cNvSpPr>
          <p:nvPr>
            <p:ph idx="1"/>
          </p:nvPr>
        </p:nvSpPr>
        <p:spPr>
          <a:xfrm>
            <a:off x="457200" y="4320882"/>
            <a:ext cx="8229600" cy="1930078"/>
          </a:xfrm>
        </p:spPr>
        <p:txBody>
          <a:bodyPr>
            <a:normAutofit fontScale="47500" lnSpcReduction="20000"/>
          </a:bodyPr>
          <a:lstStyle/>
          <a:p>
            <a:r>
              <a:rPr lang="en-US" sz="3600" dirty="0"/>
              <a:t>All the approaches discussed </a:t>
            </a:r>
            <a:r>
              <a:rPr lang="en-US" sz="3600" b="1" i="1" dirty="0"/>
              <a:t>next</a:t>
            </a:r>
            <a:r>
              <a:rPr lang="en-US" sz="3600" dirty="0"/>
              <a:t> share </a:t>
            </a:r>
            <a:r>
              <a:rPr lang="en-US" sz="3600" b="1" i="1" dirty="0"/>
              <a:t>shortcomings</a:t>
            </a:r>
            <a:r>
              <a:rPr lang="en-US" sz="3600" dirty="0"/>
              <a:t> such as the</a:t>
            </a:r>
          </a:p>
          <a:p>
            <a:r>
              <a:rPr lang="en-US" sz="3600" dirty="0"/>
              <a:t> </a:t>
            </a:r>
          </a:p>
          <a:p>
            <a:r>
              <a:rPr lang="en-US" sz="3600" i="1" dirty="0"/>
              <a:t>inability to distinguish radically between different transpersonal and holotropic or holistic states</a:t>
            </a:r>
            <a:endParaRPr lang="en-US" sz="3600" dirty="0"/>
          </a:p>
          <a:p>
            <a:r>
              <a:rPr lang="en-US" sz="3600" dirty="0"/>
              <a:t> </a:t>
            </a:r>
          </a:p>
          <a:p>
            <a:r>
              <a:rPr lang="en-US" sz="3600" dirty="0"/>
              <a:t>or </a:t>
            </a:r>
            <a:r>
              <a:rPr lang="en-US" sz="3600" i="1" dirty="0"/>
              <a:t>to use those which are not nonstatic </a:t>
            </a:r>
            <a:r>
              <a:rPr lang="en-US" sz="3600" dirty="0"/>
              <a:t>nirvāṇa</a:t>
            </a:r>
            <a:r>
              <a:rPr lang="en-US" sz="3600" i="1" dirty="0"/>
              <a:t> as a springboard for achieving nonstatic</a:t>
            </a:r>
            <a:r>
              <a:rPr lang="en-US" sz="3600" dirty="0"/>
              <a:t> nirvāṇa.</a:t>
            </a:r>
          </a:p>
          <a:p>
            <a:endParaRPr lang="es-ES" dirty="0"/>
          </a:p>
        </p:txBody>
      </p:sp>
    </p:spTree>
    <p:extLst>
      <p:ext uri="{BB962C8B-B14F-4D97-AF65-F5344CB8AC3E}">
        <p14:creationId xmlns:p14="http://schemas.microsoft.com/office/powerpoint/2010/main" val="22685358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59653"/>
          </a:xfrm>
        </p:spPr>
        <p:txBody>
          <a:bodyPr>
            <a:normAutofit/>
          </a:bodyPr>
          <a:lstStyle/>
          <a:p>
            <a:r>
              <a:rPr lang="en-US" sz="2400" b="1" dirty="0"/>
              <a:t>3a.</a:t>
            </a:r>
            <a:r>
              <a:rPr lang="en-US" sz="2400" dirty="0"/>
              <a:t> </a:t>
            </a:r>
            <a:r>
              <a:rPr lang="en-US" sz="2400" b="1" dirty="0"/>
              <a:t>Approach of recreational users of psychedelics</a:t>
            </a:r>
            <a:r>
              <a:rPr lang="en-US" sz="2400" dirty="0"/>
              <a:t>:</a:t>
            </a:r>
            <a:r>
              <a:rPr lang="en-US" sz="2400" dirty="0" smtClean="0">
                <a:effectLst/>
              </a:rPr>
              <a:t> </a:t>
            </a:r>
            <a:endParaRPr lang="es-ES" sz="2400" dirty="0"/>
          </a:p>
        </p:txBody>
      </p:sp>
      <p:sp>
        <p:nvSpPr>
          <p:cNvPr id="3" name="Marcador de contenido 2"/>
          <p:cNvSpPr>
            <a:spLocks noGrp="1"/>
          </p:cNvSpPr>
          <p:nvPr>
            <p:ph idx="1"/>
          </p:nvPr>
        </p:nvSpPr>
        <p:spPr>
          <a:xfrm>
            <a:off x="457200" y="921456"/>
            <a:ext cx="8229600" cy="5204707"/>
          </a:xfrm>
        </p:spPr>
        <p:txBody>
          <a:bodyPr>
            <a:normAutofit fontScale="47500" lnSpcReduction="20000"/>
          </a:bodyPr>
          <a:lstStyle/>
          <a:p>
            <a:r>
              <a:rPr lang="en-US" dirty="0"/>
              <a:t>Three main types of transpersonal, holotropic states and other samsaric conditions succeed each other:</a:t>
            </a:r>
          </a:p>
          <a:p>
            <a:r>
              <a:rPr lang="en-US" dirty="0"/>
              <a:t> </a:t>
            </a:r>
          </a:p>
          <a:p>
            <a:r>
              <a:rPr lang="en-US" b="1" dirty="0"/>
              <a:t>(</a:t>
            </a:r>
            <a:r>
              <a:rPr lang="en-US" b="1" dirty="0" err="1"/>
              <a:t>i</a:t>
            </a:r>
            <a:r>
              <a:rPr lang="en-US" b="1" dirty="0"/>
              <a:t>)</a:t>
            </a:r>
            <a:r>
              <a:rPr lang="en-US" dirty="0"/>
              <a:t> First there is the base-of-all </a:t>
            </a:r>
            <a:r>
              <a:rPr lang="en-US" dirty="0">
                <a:solidFill>
                  <a:srgbClr val="FF0000"/>
                </a:solidFill>
              </a:rPr>
              <a:t>(Skt. </a:t>
            </a:r>
            <a:r>
              <a:rPr lang="en-US" i="1" dirty="0">
                <a:solidFill>
                  <a:srgbClr val="FF0000"/>
                </a:solidFill>
              </a:rPr>
              <a:t>ālaya</a:t>
            </a:r>
            <a:r>
              <a:rPr lang="en-US" dirty="0">
                <a:solidFill>
                  <a:srgbClr val="FF0000"/>
                </a:solidFill>
              </a:rPr>
              <a:t>; Tib. kunzhi [</a:t>
            </a:r>
            <a:r>
              <a:rPr lang="en-US" i="1" dirty="0">
                <a:solidFill>
                  <a:srgbClr val="FF0000"/>
                </a:solidFill>
              </a:rPr>
              <a:t>kun gzhi</a:t>
            </a:r>
            <a:r>
              <a:rPr lang="en-US" dirty="0">
                <a:solidFill>
                  <a:srgbClr val="FF0000"/>
                </a:solidFill>
              </a:rPr>
              <a:t>]) </a:t>
            </a:r>
            <a:r>
              <a:rPr lang="en-US" dirty="0"/>
              <a:t>where there is neither a subject-object duality nor any other kind of thought</a:t>
            </a:r>
          </a:p>
          <a:p>
            <a:r>
              <a:rPr lang="en-US" dirty="0"/>
              <a:t> </a:t>
            </a:r>
          </a:p>
          <a:p>
            <a:r>
              <a:rPr lang="en-US" b="1" dirty="0"/>
              <a:t>(ii)</a:t>
            </a:r>
            <a:r>
              <a:rPr lang="en-US" dirty="0"/>
              <a:t> Then the </a:t>
            </a:r>
            <a:r>
              <a:rPr lang="en-US" b="1" i="1" dirty="0"/>
              <a:t>potentiation</a:t>
            </a:r>
            <a:r>
              <a:rPr lang="en-US" dirty="0"/>
              <a:t> of the threefold directional thought structure </a:t>
            </a:r>
            <a:r>
              <a:rPr lang="en-US" b="1" i="1" dirty="0"/>
              <a:t>produces</a:t>
            </a:r>
            <a:r>
              <a:rPr lang="en-US" dirty="0"/>
              <a:t> the </a:t>
            </a:r>
            <a:r>
              <a:rPr lang="en-US" i="1" dirty="0"/>
              <a:t>subject-object duality</a:t>
            </a:r>
            <a:endParaRPr lang="en-US" dirty="0"/>
          </a:p>
          <a:p>
            <a:r>
              <a:rPr lang="en-US" dirty="0"/>
              <a:t> </a:t>
            </a:r>
          </a:p>
          <a:p>
            <a:r>
              <a:rPr lang="en-US" dirty="0"/>
              <a:t>and the </a:t>
            </a:r>
            <a:r>
              <a:rPr lang="en-US" b="1" i="1" dirty="0"/>
              <a:t>potentiation</a:t>
            </a:r>
            <a:r>
              <a:rPr lang="en-US" dirty="0"/>
              <a:t> of the subtle concept interpreting the limitless object </a:t>
            </a:r>
            <a:r>
              <a:rPr lang="en-US" b="1" i="1" dirty="0"/>
              <a:t>produces</a:t>
            </a:r>
            <a:r>
              <a:rPr lang="en-US" dirty="0"/>
              <a:t> a </a:t>
            </a:r>
            <a:r>
              <a:rPr lang="en-US" i="1" dirty="0"/>
              <a:t>conceptualization of infinity</a:t>
            </a:r>
            <a:endParaRPr lang="en-US" dirty="0"/>
          </a:p>
          <a:p>
            <a:r>
              <a:rPr lang="en-US" dirty="0"/>
              <a:t> </a:t>
            </a:r>
          </a:p>
          <a:p>
            <a:r>
              <a:rPr lang="en-US" dirty="0"/>
              <a:t>thus </a:t>
            </a:r>
            <a:r>
              <a:rPr lang="en-US" b="1" i="1" dirty="0"/>
              <a:t>producing</a:t>
            </a:r>
            <a:r>
              <a:rPr lang="en-US" dirty="0"/>
              <a:t> a formless </a:t>
            </a:r>
            <a:r>
              <a:rPr lang="en-US" dirty="0">
                <a:solidFill>
                  <a:srgbClr val="FF0000"/>
                </a:solidFill>
              </a:rPr>
              <a:t>(Skt. </a:t>
            </a:r>
            <a:r>
              <a:rPr lang="en-US" i="1" dirty="0">
                <a:solidFill>
                  <a:srgbClr val="FF0000"/>
                </a:solidFill>
              </a:rPr>
              <a:t>ārūpa</a:t>
            </a:r>
            <a:r>
              <a:rPr lang="en-US" dirty="0">
                <a:solidFill>
                  <a:srgbClr val="FF0000"/>
                </a:solidFill>
              </a:rPr>
              <a:t>; Tib. zukmé [</a:t>
            </a:r>
            <a:r>
              <a:rPr lang="en-US" i="1" dirty="0">
                <a:solidFill>
                  <a:srgbClr val="FF0000"/>
                </a:solidFill>
              </a:rPr>
              <a:t>gzugs med</a:t>
            </a:r>
            <a:r>
              <a:rPr lang="en-US" dirty="0">
                <a:solidFill>
                  <a:srgbClr val="FF0000"/>
                </a:solidFill>
              </a:rPr>
              <a:t>]) </a:t>
            </a:r>
            <a:r>
              <a:rPr lang="en-US" dirty="0"/>
              <a:t>condition: example of “all is one,” etc.</a:t>
            </a:r>
          </a:p>
          <a:p>
            <a:r>
              <a:rPr lang="en-US" dirty="0"/>
              <a:t> </a:t>
            </a:r>
          </a:p>
          <a:p>
            <a:r>
              <a:rPr lang="en-US" b="1" dirty="0"/>
              <a:t>(iii)</a:t>
            </a:r>
            <a:r>
              <a:rPr lang="en-US" dirty="0"/>
              <a:t> Then the consciousness of the base-of-all </a:t>
            </a:r>
            <a:r>
              <a:rPr lang="en-US" dirty="0">
                <a:solidFill>
                  <a:srgbClr val="FF0000"/>
                </a:solidFill>
              </a:rPr>
              <a:t>(Skt. </a:t>
            </a:r>
            <a:r>
              <a:rPr lang="en-US" i="1" dirty="0">
                <a:solidFill>
                  <a:srgbClr val="FF0000"/>
                </a:solidFill>
              </a:rPr>
              <a:t>ālayavijñāna</a:t>
            </a:r>
            <a:r>
              <a:rPr lang="en-US" dirty="0">
                <a:solidFill>
                  <a:srgbClr val="FF0000"/>
                </a:solidFill>
              </a:rPr>
              <a:t>; Tib. kunzhi namshé [</a:t>
            </a:r>
            <a:r>
              <a:rPr lang="en-US" i="1" dirty="0">
                <a:solidFill>
                  <a:srgbClr val="FF0000"/>
                </a:solidFill>
              </a:rPr>
              <a:t>kun gzhi rnam shes</a:t>
            </a:r>
            <a:r>
              <a:rPr lang="en-US" dirty="0">
                <a:solidFill>
                  <a:srgbClr val="FF0000"/>
                </a:solidFill>
              </a:rPr>
              <a:t>])</a:t>
            </a:r>
            <a:r>
              <a:rPr lang="en-US" dirty="0"/>
              <a:t> </a:t>
            </a:r>
          </a:p>
          <a:p>
            <a:r>
              <a:rPr lang="en-US" dirty="0"/>
              <a:t> </a:t>
            </a:r>
          </a:p>
          <a:p>
            <a:r>
              <a:rPr lang="en-US" b="1" i="1" dirty="0"/>
              <a:t>produced</a:t>
            </a:r>
            <a:r>
              <a:rPr lang="en-US" dirty="0"/>
              <a:t> by singling out a figure in the sensory continuum under impulse of directionality of mind </a:t>
            </a:r>
            <a:r>
              <a:rPr lang="en-US" dirty="0">
                <a:solidFill>
                  <a:srgbClr val="FF0000"/>
                </a:solidFill>
              </a:rPr>
              <a:t>(Skt. </a:t>
            </a:r>
            <a:r>
              <a:rPr lang="en-US" i="1" dirty="0">
                <a:solidFill>
                  <a:srgbClr val="FF0000"/>
                </a:solidFill>
              </a:rPr>
              <a:t>cetanā</a:t>
            </a:r>
            <a:r>
              <a:rPr lang="en-US" dirty="0">
                <a:solidFill>
                  <a:srgbClr val="FF0000"/>
                </a:solidFill>
              </a:rPr>
              <a:t>; Tib. sempa [</a:t>
            </a:r>
            <a:r>
              <a:rPr lang="en-US" i="1" dirty="0">
                <a:solidFill>
                  <a:srgbClr val="FF0000"/>
                </a:solidFill>
              </a:rPr>
              <a:t>sems pa</a:t>
            </a:r>
            <a:r>
              <a:rPr lang="en-US" dirty="0">
                <a:solidFill>
                  <a:srgbClr val="FF0000"/>
                </a:solidFill>
              </a:rPr>
              <a:t>])</a:t>
            </a:r>
          </a:p>
          <a:p>
            <a:r>
              <a:rPr lang="en-US" dirty="0"/>
              <a:t> </a:t>
            </a:r>
          </a:p>
          <a:p>
            <a:r>
              <a:rPr lang="en-US" dirty="0"/>
              <a:t>may result in a wondrous experience: example of grain of sand.</a:t>
            </a:r>
            <a:r>
              <a:rPr lang="en-US" dirty="0" smtClean="0">
                <a:effectLst/>
              </a:rPr>
              <a:t> </a:t>
            </a:r>
            <a:endParaRPr lang="es-ES" dirty="0"/>
          </a:p>
        </p:txBody>
      </p:sp>
    </p:spTree>
    <p:extLst>
      <p:ext uri="{BB962C8B-B14F-4D97-AF65-F5344CB8AC3E}">
        <p14:creationId xmlns:p14="http://schemas.microsoft.com/office/powerpoint/2010/main" val="4144988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423372"/>
            <a:ext cx="8229600" cy="5702791"/>
          </a:xfrm>
        </p:spPr>
        <p:txBody>
          <a:bodyPr>
            <a:normAutofit fontScale="47500" lnSpcReduction="20000"/>
          </a:bodyPr>
          <a:lstStyle/>
          <a:p>
            <a:r>
              <a:rPr lang="en-US" b="1" dirty="0"/>
              <a:t>(</a:t>
            </a:r>
            <a:r>
              <a:rPr lang="en-US" sz="3400" b="1" dirty="0"/>
              <a:t>iv)</a:t>
            </a:r>
            <a:r>
              <a:rPr lang="en-US" sz="3400" dirty="0"/>
              <a:t> Then the conceptualization of a steady figure may yield a condition of form </a:t>
            </a:r>
            <a:r>
              <a:rPr lang="en-US" sz="3400" dirty="0">
                <a:solidFill>
                  <a:srgbClr val="FF0000"/>
                </a:solidFill>
              </a:rPr>
              <a:t>(Skt. </a:t>
            </a:r>
            <a:r>
              <a:rPr lang="en-US" sz="3400" i="1" dirty="0">
                <a:solidFill>
                  <a:srgbClr val="FF0000"/>
                </a:solidFill>
              </a:rPr>
              <a:t>rūpa</a:t>
            </a:r>
            <a:r>
              <a:rPr lang="en-US" sz="3400" dirty="0">
                <a:solidFill>
                  <a:srgbClr val="FF0000"/>
                </a:solidFill>
              </a:rPr>
              <a:t>; Tib. zuk [</a:t>
            </a:r>
            <a:r>
              <a:rPr lang="en-US" sz="3400" i="1" dirty="0">
                <a:solidFill>
                  <a:srgbClr val="FF0000"/>
                </a:solidFill>
              </a:rPr>
              <a:t>gzugs</a:t>
            </a:r>
            <a:r>
              <a:rPr lang="en-US" sz="3400" dirty="0">
                <a:solidFill>
                  <a:srgbClr val="FF0000"/>
                </a:solidFill>
              </a:rPr>
              <a:t>])</a:t>
            </a:r>
            <a:r>
              <a:rPr lang="en-US" sz="3400" dirty="0"/>
              <a:t>.</a:t>
            </a:r>
          </a:p>
          <a:p>
            <a:r>
              <a:rPr lang="en-US" sz="3400" dirty="0"/>
              <a:t> </a:t>
            </a:r>
          </a:p>
          <a:p>
            <a:r>
              <a:rPr lang="en-US" sz="3400" b="1" dirty="0"/>
              <a:t>(v)</a:t>
            </a:r>
            <a:r>
              <a:rPr lang="en-US" sz="3400" dirty="0"/>
              <a:t> Then the consciousness of the passions </a:t>
            </a:r>
            <a:r>
              <a:rPr lang="en-US" sz="3400" dirty="0">
                <a:solidFill>
                  <a:srgbClr val="FF0000"/>
                </a:solidFill>
              </a:rPr>
              <a:t>(Skt. </a:t>
            </a:r>
            <a:r>
              <a:rPr lang="en-US" sz="3400" i="1" dirty="0">
                <a:solidFill>
                  <a:srgbClr val="FF0000"/>
                </a:solidFill>
              </a:rPr>
              <a:t>kliṣṭamanovijñāna</a:t>
            </a:r>
            <a:r>
              <a:rPr lang="en-US" sz="3400" dirty="0">
                <a:solidFill>
                  <a:srgbClr val="FF0000"/>
                </a:solidFill>
              </a:rPr>
              <a:t>;</a:t>
            </a:r>
            <a:r>
              <a:rPr lang="en-US" sz="3400" i="1" dirty="0">
                <a:solidFill>
                  <a:srgbClr val="FF0000"/>
                </a:solidFill>
              </a:rPr>
              <a:t> </a:t>
            </a:r>
            <a:r>
              <a:rPr lang="en-US" sz="3400" dirty="0">
                <a:solidFill>
                  <a:srgbClr val="FF0000"/>
                </a:solidFill>
              </a:rPr>
              <a:t>Tib. nyönyikyi namshé [</a:t>
            </a:r>
            <a:r>
              <a:rPr lang="en-US" sz="3400" i="1" dirty="0">
                <a:solidFill>
                  <a:srgbClr val="FF0000"/>
                </a:solidFill>
              </a:rPr>
              <a:t>nyon yid kyi rnam shes</a:t>
            </a:r>
            <a:r>
              <a:rPr lang="en-US" sz="3400" dirty="0">
                <a:solidFill>
                  <a:srgbClr val="FF0000"/>
                </a:solidFill>
              </a:rPr>
              <a:t>)</a:t>
            </a:r>
            <a:r>
              <a:rPr lang="en-US" sz="3400" dirty="0"/>
              <a:t> may arise:</a:t>
            </a:r>
          </a:p>
          <a:p>
            <a:r>
              <a:rPr lang="en-US" sz="3400" dirty="0"/>
              <a:t> </a:t>
            </a:r>
          </a:p>
          <a:p>
            <a:r>
              <a:rPr lang="en-US" sz="3400" dirty="0"/>
              <a:t>example of coincidentally touching desirable, potential erotic partner which yields experience that precedes passionately reacting to the object</a:t>
            </a:r>
          </a:p>
          <a:p>
            <a:r>
              <a:rPr lang="en-US" sz="3400" dirty="0"/>
              <a:t> </a:t>
            </a:r>
          </a:p>
          <a:p>
            <a:r>
              <a:rPr lang="en-US" sz="3400" b="1" dirty="0"/>
              <a:t>(vi)</a:t>
            </a:r>
            <a:r>
              <a:rPr lang="en-US" sz="3400" dirty="0"/>
              <a:t> Then a condition of sensuality </a:t>
            </a:r>
            <a:r>
              <a:rPr lang="en-US" sz="3400" dirty="0">
                <a:solidFill>
                  <a:srgbClr val="FF0000"/>
                </a:solidFill>
              </a:rPr>
              <a:t>(Skt. </a:t>
            </a:r>
            <a:r>
              <a:rPr lang="en-US" sz="3400" i="1" dirty="0">
                <a:solidFill>
                  <a:srgbClr val="FF0000"/>
                </a:solidFill>
              </a:rPr>
              <a:t>kāma</a:t>
            </a:r>
            <a:r>
              <a:rPr lang="en-US" sz="3400" dirty="0">
                <a:solidFill>
                  <a:srgbClr val="FF0000"/>
                </a:solidFill>
              </a:rPr>
              <a:t>; Tib. döpa [</a:t>
            </a:r>
            <a:r>
              <a:rPr lang="en-US" sz="3400" i="1" dirty="0">
                <a:solidFill>
                  <a:srgbClr val="FF0000"/>
                </a:solidFill>
              </a:rPr>
              <a:t>dod pa</a:t>
            </a:r>
            <a:r>
              <a:rPr lang="en-US" sz="3400" dirty="0">
                <a:solidFill>
                  <a:srgbClr val="FF0000"/>
                </a:solidFill>
              </a:rPr>
              <a:t>]) </a:t>
            </a:r>
            <a:r>
              <a:rPr lang="en-US" sz="3400" dirty="0"/>
              <a:t>arises as one passionately reacts to a conceptualization of the object.</a:t>
            </a:r>
          </a:p>
          <a:p>
            <a:r>
              <a:rPr lang="en-US" sz="3400" dirty="0"/>
              <a:t> </a:t>
            </a:r>
          </a:p>
          <a:p>
            <a:r>
              <a:rPr lang="en-US" sz="3400" b="1" dirty="0"/>
              <a:t>Short-term dangers</a:t>
            </a:r>
            <a:r>
              <a:rPr lang="en-US" sz="3400" dirty="0"/>
              <a:t>:</a:t>
            </a:r>
          </a:p>
          <a:p>
            <a:r>
              <a:rPr lang="en-US" sz="3400" dirty="0"/>
              <a:t> </a:t>
            </a:r>
          </a:p>
          <a:p>
            <a:r>
              <a:rPr lang="en-US" sz="3400" b="1" dirty="0"/>
              <a:t>—Confusion</a:t>
            </a:r>
            <a:r>
              <a:rPr lang="en-US" sz="3400" dirty="0"/>
              <a:t> of sequence of </a:t>
            </a:r>
            <a:r>
              <a:rPr lang="en-US" sz="3400" i="1" dirty="0"/>
              <a:t>base-of-all</a:t>
            </a:r>
            <a:r>
              <a:rPr lang="en-US" sz="3400" dirty="0"/>
              <a:t> and subsequent </a:t>
            </a:r>
            <a:r>
              <a:rPr lang="en-US" sz="3400" i="1" dirty="0"/>
              <a:t>formless condition</a:t>
            </a:r>
            <a:r>
              <a:rPr lang="en-US" sz="3400" dirty="0"/>
              <a:t> with nonstatic </a:t>
            </a:r>
            <a:r>
              <a:rPr lang="en-US" sz="3400" i="1" dirty="0"/>
              <a:t>nirvāṇa</a:t>
            </a:r>
            <a:endParaRPr lang="en-US" sz="3400" dirty="0"/>
          </a:p>
          <a:p>
            <a:r>
              <a:rPr lang="en-US" sz="3400" dirty="0"/>
              <a:t> </a:t>
            </a:r>
          </a:p>
          <a:p>
            <a:r>
              <a:rPr lang="en-US" sz="3400" dirty="0"/>
              <a:t>—“</a:t>
            </a:r>
            <a:r>
              <a:rPr lang="en-US" sz="3400" b="1" dirty="0"/>
              <a:t>Bad trip</a:t>
            </a:r>
            <a:r>
              <a:rPr lang="en-US" sz="3400" dirty="0"/>
              <a:t>” or so-called psychotomimetic experience that may be a precious opportunity yet rather than being used becomes a door to great trouble.</a:t>
            </a:r>
          </a:p>
          <a:p>
            <a:r>
              <a:rPr lang="en-US" sz="3400" dirty="0"/>
              <a:t> </a:t>
            </a:r>
          </a:p>
          <a:p>
            <a:r>
              <a:rPr lang="en-US" sz="3400" b="1" dirty="0"/>
              <a:t>Long-term Dangers</a:t>
            </a:r>
            <a:r>
              <a:rPr lang="en-US" sz="3400" i="1" dirty="0"/>
              <a:t>: </a:t>
            </a:r>
            <a:r>
              <a:rPr lang="en-US" sz="3400" dirty="0"/>
              <a:t>psychosis, addiction hard drugs or false gurus, right-wing political reaction...</a:t>
            </a:r>
          </a:p>
          <a:p>
            <a:r>
              <a:rPr lang="en-US" sz="3400" dirty="0"/>
              <a:t> </a:t>
            </a:r>
          </a:p>
          <a:p>
            <a:r>
              <a:rPr lang="en-US" sz="3400" b="1" i="1" dirty="0"/>
              <a:t>Potential benefits</a:t>
            </a:r>
            <a:r>
              <a:rPr lang="en-US" sz="3400" dirty="0"/>
              <a:t>: interest in spirituality and Paths of Awakening</a:t>
            </a:r>
            <a:r>
              <a:rPr lang="en-US" sz="3400" dirty="0" smtClean="0">
                <a:effectLst/>
              </a:rPr>
              <a:t> </a:t>
            </a:r>
            <a:endParaRPr lang="es-ES" sz="3400" dirty="0"/>
          </a:p>
        </p:txBody>
      </p:sp>
    </p:spTree>
    <p:extLst>
      <p:ext uri="{BB962C8B-B14F-4D97-AF65-F5344CB8AC3E}">
        <p14:creationId xmlns:p14="http://schemas.microsoft.com/office/powerpoint/2010/main" val="3710523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8229600" cy="833601"/>
          </a:xfrm>
        </p:spPr>
        <p:txBody>
          <a:bodyPr>
            <a:normAutofit fontScale="90000"/>
          </a:bodyPr>
          <a:lstStyle/>
          <a:p>
            <a:r>
              <a:rPr lang="en-US" sz="2700" b="1" dirty="0"/>
              <a:t>3b.</a:t>
            </a:r>
            <a:r>
              <a:rPr lang="en-US" sz="2700" dirty="0"/>
              <a:t> </a:t>
            </a:r>
            <a:r>
              <a:rPr lang="en-US" sz="2700" b="1" dirty="0"/>
              <a:t>Approach of so-called South American Shamanism</a:t>
            </a:r>
            <a:r>
              <a:rPr lang="en-US" sz="2700" dirty="0"/>
              <a:t>: </a:t>
            </a:r>
            <a:r>
              <a:rPr lang="en-US" dirty="0"/>
              <a:t/>
            </a:r>
            <a:br>
              <a:rPr lang="en-US" dirty="0"/>
            </a:br>
            <a:endParaRPr lang="es-ES" dirty="0"/>
          </a:p>
        </p:txBody>
      </p:sp>
      <p:sp>
        <p:nvSpPr>
          <p:cNvPr id="3" name="Marcador de contenido 2"/>
          <p:cNvSpPr>
            <a:spLocks noGrp="1"/>
          </p:cNvSpPr>
          <p:nvPr>
            <p:ph idx="1"/>
          </p:nvPr>
        </p:nvSpPr>
        <p:spPr>
          <a:xfrm>
            <a:off x="457200" y="884100"/>
            <a:ext cx="8229600" cy="5242063"/>
          </a:xfrm>
        </p:spPr>
        <p:txBody>
          <a:bodyPr>
            <a:normAutofit fontScale="62500" lnSpcReduction="20000"/>
          </a:bodyPr>
          <a:lstStyle/>
          <a:p>
            <a:r>
              <a:rPr lang="en-US" dirty="0"/>
              <a:t>Explanation according to Michael Harner in </a:t>
            </a:r>
            <a:r>
              <a:rPr lang="en-US" i="1" dirty="0"/>
              <a:t>Hallucinogens and Shamanism</a:t>
            </a:r>
            <a:r>
              <a:rPr lang="en-US" dirty="0"/>
              <a:t>:</a:t>
            </a:r>
          </a:p>
          <a:p>
            <a:r>
              <a:rPr lang="en-US" dirty="0"/>
              <a:t> </a:t>
            </a:r>
          </a:p>
          <a:p>
            <a:r>
              <a:rPr lang="en-US" dirty="0"/>
              <a:t>everyday reality is seen as false and shamanic reality is seen as true</a:t>
            </a:r>
          </a:p>
          <a:p>
            <a:r>
              <a:rPr lang="en-US" dirty="0"/>
              <a:t> </a:t>
            </a:r>
          </a:p>
          <a:p>
            <a:r>
              <a:rPr lang="en-US" dirty="0"/>
              <a:t>and though the shaman may be able to manipulate that reality for healing of harming</a:t>
            </a:r>
          </a:p>
          <a:p>
            <a:r>
              <a:rPr lang="en-US" dirty="0"/>
              <a:t> </a:t>
            </a:r>
          </a:p>
          <a:p>
            <a:r>
              <a:rPr lang="en-US" dirty="0"/>
              <a:t>this approach</a:t>
            </a:r>
            <a:r>
              <a:rPr lang="en-US" b="1" dirty="0"/>
              <a:t> </a:t>
            </a:r>
            <a:r>
              <a:rPr lang="en-US" b="1" i="1" dirty="0"/>
              <a:t>involves the danger</a:t>
            </a:r>
            <a:r>
              <a:rPr lang="en-US" dirty="0"/>
              <a:t> of falling under the power of the whim of unpredictable entities</a:t>
            </a:r>
          </a:p>
          <a:p>
            <a:r>
              <a:rPr lang="en-US" dirty="0"/>
              <a:t> </a:t>
            </a:r>
          </a:p>
          <a:p>
            <a:r>
              <a:rPr lang="en-US" dirty="0"/>
              <a:t>and may create negative karma when sacrifices are involved:</a:t>
            </a:r>
          </a:p>
          <a:p>
            <a:r>
              <a:rPr lang="en-US" dirty="0"/>
              <a:t> </a:t>
            </a:r>
          </a:p>
          <a:p>
            <a:r>
              <a:rPr lang="en-US" dirty="0"/>
              <a:t>contrast with practice of Chö </a:t>
            </a:r>
            <a:r>
              <a:rPr lang="en-US" dirty="0">
                <a:solidFill>
                  <a:srgbClr val="FF0000"/>
                </a:solidFill>
              </a:rPr>
              <a:t>(</a:t>
            </a:r>
            <a:r>
              <a:rPr lang="en-US" i="1" dirty="0">
                <a:solidFill>
                  <a:srgbClr val="FF0000"/>
                </a:solidFill>
              </a:rPr>
              <a:t>gcod</a:t>
            </a:r>
            <a:r>
              <a:rPr lang="en-US" dirty="0">
                <a:solidFill>
                  <a:srgbClr val="FF0000"/>
                </a:solidFill>
              </a:rPr>
              <a:t>)</a:t>
            </a:r>
            <a:r>
              <a:rPr lang="en-US" i="1" dirty="0"/>
              <a:t>.</a:t>
            </a:r>
            <a:endParaRPr lang="en-US" dirty="0"/>
          </a:p>
          <a:p>
            <a:r>
              <a:rPr lang="en-US" dirty="0"/>
              <a:t> </a:t>
            </a:r>
          </a:p>
          <a:p>
            <a:r>
              <a:rPr lang="en-US" i="1" dirty="0"/>
              <a:t>Potential benefits</a:t>
            </a:r>
            <a:r>
              <a:rPr lang="en-US" dirty="0"/>
              <a:t>: ecological attitude, possibility of curing illnesses, etc.</a:t>
            </a:r>
            <a:r>
              <a:rPr lang="en-US" dirty="0" smtClean="0">
                <a:effectLst/>
              </a:rPr>
              <a:t> </a:t>
            </a:r>
            <a:endParaRPr lang="es-ES" dirty="0"/>
          </a:p>
        </p:txBody>
      </p:sp>
    </p:spTree>
    <p:extLst>
      <p:ext uri="{BB962C8B-B14F-4D97-AF65-F5344CB8AC3E}">
        <p14:creationId xmlns:p14="http://schemas.microsoft.com/office/powerpoint/2010/main" val="3551361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510538"/>
            <a:ext cx="8229600" cy="5615626"/>
          </a:xfrm>
        </p:spPr>
        <p:txBody>
          <a:bodyPr>
            <a:normAutofit fontScale="70000" lnSpcReduction="20000"/>
          </a:bodyPr>
          <a:lstStyle/>
          <a:p>
            <a:r>
              <a:rPr lang="en-US" b="1" dirty="0"/>
              <a:t>3c.</a:t>
            </a:r>
            <a:r>
              <a:rPr lang="en-US" dirty="0"/>
              <a:t> </a:t>
            </a:r>
            <a:r>
              <a:rPr lang="en-US" b="1" dirty="0"/>
              <a:t>Stan Grof’s approach</a:t>
            </a:r>
            <a:r>
              <a:rPr lang="en-US" dirty="0"/>
              <a:t>: </a:t>
            </a:r>
          </a:p>
          <a:p>
            <a:r>
              <a:rPr lang="en-US" dirty="0"/>
              <a:t> </a:t>
            </a:r>
          </a:p>
          <a:p>
            <a:r>
              <a:rPr lang="en-US" dirty="0"/>
              <a:t>already discussed: </a:t>
            </a:r>
          </a:p>
          <a:p>
            <a:r>
              <a:rPr lang="en-US" dirty="0"/>
              <a:t> </a:t>
            </a:r>
          </a:p>
          <a:p>
            <a:r>
              <a:rPr lang="en-US" dirty="0"/>
              <a:t>danger is taking </a:t>
            </a:r>
            <a:r>
              <a:rPr lang="en-US" i="1" dirty="0"/>
              <a:t>saṃskṛta</a:t>
            </a:r>
            <a:r>
              <a:rPr lang="en-US" dirty="0"/>
              <a:t> / </a:t>
            </a:r>
            <a:r>
              <a:rPr lang="en-US" b="1" i="1" dirty="0"/>
              <a:t>modified</a:t>
            </a:r>
            <a:r>
              <a:rPr lang="en-US" dirty="0"/>
              <a:t> states with nonstatic </a:t>
            </a:r>
            <a:r>
              <a:rPr lang="en-US" i="1" dirty="0"/>
              <a:t>nirvāṇa</a:t>
            </a:r>
            <a:r>
              <a:rPr lang="en-US" dirty="0"/>
              <a:t> </a:t>
            </a:r>
          </a:p>
          <a:p>
            <a:r>
              <a:rPr lang="en-US" dirty="0"/>
              <a:t> </a:t>
            </a:r>
          </a:p>
          <a:p>
            <a:r>
              <a:rPr lang="en-US" dirty="0"/>
              <a:t>potential benefit is a lessening of perinatal and other traumas.</a:t>
            </a:r>
          </a:p>
          <a:p>
            <a:r>
              <a:rPr lang="en-US" dirty="0"/>
              <a:t> </a:t>
            </a:r>
          </a:p>
          <a:p>
            <a:r>
              <a:rPr lang="en-US" b="1" dirty="0"/>
              <a:t>3d.</a:t>
            </a:r>
            <a:r>
              <a:rPr lang="en-US" dirty="0"/>
              <a:t> </a:t>
            </a:r>
            <a:r>
              <a:rPr lang="en-US" b="1" dirty="0"/>
              <a:t>Other approaches: for drug-addiction withdrawal and other aims</a:t>
            </a:r>
            <a:endParaRPr lang="en-US" dirty="0"/>
          </a:p>
          <a:p>
            <a:r>
              <a:rPr lang="en-US" dirty="0"/>
              <a:t> </a:t>
            </a:r>
          </a:p>
          <a:p>
            <a:r>
              <a:rPr lang="en-US" dirty="0"/>
              <a:t>iboga, ayahuasca, LSD and others</a:t>
            </a:r>
          </a:p>
          <a:p>
            <a:r>
              <a:rPr lang="en-US" dirty="0"/>
              <a:t> </a:t>
            </a:r>
          </a:p>
          <a:p>
            <a:r>
              <a:rPr lang="en-US" i="1" dirty="0"/>
              <a:t>Dangers and potential benefits of this approach</a:t>
            </a:r>
            <a:r>
              <a:rPr lang="en-US" dirty="0" smtClean="0">
                <a:effectLst/>
              </a:rPr>
              <a:t> </a:t>
            </a:r>
            <a:endParaRPr lang="es-ES" dirty="0"/>
          </a:p>
        </p:txBody>
      </p:sp>
    </p:spTree>
    <p:extLst>
      <p:ext uri="{BB962C8B-B14F-4D97-AF65-F5344CB8AC3E}">
        <p14:creationId xmlns:p14="http://schemas.microsoft.com/office/powerpoint/2010/main" val="494508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1131" y="125212"/>
            <a:ext cx="8229600" cy="1143000"/>
          </a:xfrm>
        </p:spPr>
        <p:txBody>
          <a:bodyPr>
            <a:normAutofit/>
          </a:bodyPr>
          <a:lstStyle/>
          <a:p>
            <a:r>
              <a:rPr lang="en-US" sz="2400" b="1" dirty="0"/>
              <a:t>1b. Transpersonal, quasi-holistic state in which </a:t>
            </a:r>
            <a:r>
              <a:rPr lang="en-US" sz="2400" b="1" i="1" dirty="0"/>
              <a:t>saṃsāra</a:t>
            </a:r>
            <a:r>
              <a:rPr lang="en-US" sz="2400" b="1" dirty="0"/>
              <a:t> is not yet actively functioning:</a:t>
            </a:r>
            <a:r>
              <a:rPr lang="en-US" sz="2400" dirty="0" smtClean="0">
                <a:effectLst/>
              </a:rPr>
              <a:t> </a:t>
            </a:r>
            <a:endParaRPr lang="es-ES" sz="2400" dirty="0"/>
          </a:p>
        </p:txBody>
      </p:sp>
      <p:sp>
        <p:nvSpPr>
          <p:cNvPr id="3" name="Marcador de contenido 2"/>
          <p:cNvSpPr>
            <a:spLocks noGrp="1"/>
          </p:cNvSpPr>
          <p:nvPr>
            <p:ph idx="1"/>
          </p:nvPr>
        </p:nvSpPr>
        <p:spPr>
          <a:xfrm>
            <a:off x="457200" y="1133142"/>
            <a:ext cx="8229600" cy="4993021"/>
          </a:xfrm>
        </p:spPr>
        <p:txBody>
          <a:bodyPr>
            <a:noAutofit/>
          </a:bodyPr>
          <a:lstStyle/>
          <a:p>
            <a:r>
              <a:rPr lang="en-US" sz="1600" dirty="0"/>
              <a:t>This is the </a:t>
            </a:r>
            <a:r>
              <a:rPr lang="en-US" sz="1600" i="1" dirty="0"/>
              <a:t>neutral condition of the base-of-all</a:t>
            </a:r>
            <a:r>
              <a:rPr lang="en-US" sz="1600" dirty="0"/>
              <a:t> </a:t>
            </a:r>
            <a:r>
              <a:rPr lang="en-US" sz="1600" dirty="0">
                <a:solidFill>
                  <a:srgbClr val="FF0000"/>
                </a:solidFill>
              </a:rPr>
              <a:t>(Tib. kunzhi lungmaten [</a:t>
            </a:r>
            <a:r>
              <a:rPr lang="en-US" sz="1600" i="1" dirty="0">
                <a:solidFill>
                  <a:srgbClr val="FF0000"/>
                </a:solidFill>
              </a:rPr>
              <a:t>kun gzhi lung ma bstan</a:t>
            </a:r>
            <a:r>
              <a:rPr lang="en-US" sz="1600" dirty="0">
                <a:solidFill>
                  <a:srgbClr val="FF0000"/>
                </a:solidFill>
              </a:rPr>
              <a:t>])</a:t>
            </a:r>
            <a:r>
              <a:rPr lang="en-US" sz="1600" dirty="0"/>
              <a:t>,</a:t>
            </a:r>
          </a:p>
          <a:p>
            <a:r>
              <a:rPr lang="en-US" sz="1600" dirty="0"/>
              <a:t> </a:t>
            </a:r>
          </a:p>
          <a:p>
            <a:r>
              <a:rPr lang="en-US" sz="1600" dirty="0"/>
              <a:t>which is free from the subject-object duality and from perception in terms of concepts, </a:t>
            </a:r>
          </a:p>
          <a:p>
            <a:r>
              <a:rPr lang="en-US" sz="1600" dirty="0"/>
              <a:t> </a:t>
            </a:r>
          </a:p>
          <a:p>
            <a:r>
              <a:rPr lang="en-US" sz="1600" dirty="0"/>
              <a:t>yet involves an </a:t>
            </a:r>
            <a:r>
              <a:rPr lang="en-US" sz="1600" i="1" dirty="0"/>
              <a:t>innate unawareness</a:t>
            </a:r>
            <a:r>
              <a:rPr lang="en-US" sz="1600" dirty="0"/>
              <a:t> of the true condition </a:t>
            </a:r>
            <a:r>
              <a:rPr lang="en-US" sz="1600" dirty="0">
                <a:solidFill>
                  <a:srgbClr val="FF0000"/>
                </a:solidFill>
              </a:rPr>
              <a:t>(Tib. gyu dagnyi chikpai marigpa [</a:t>
            </a:r>
            <a:r>
              <a:rPr lang="en-US" sz="1600" i="1" dirty="0">
                <a:solidFill>
                  <a:srgbClr val="FF0000"/>
                </a:solidFill>
              </a:rPr>
              <a:t>rgyu bdag nyid gcig pa’i ma rig pa</a:t>
            </a:r>
            <a:r>
              <a:rPr lang="en-US" sz="1600" dirty="0">
                <a:solidFill>
                  <a:srgbClr val="FF0000"/>
                </a:solidFill>
              </a:rPr>
              <a:t>])</a:t>
            </a:r>
          </a:p>
          <a:p>
            <a:r>
              <a:rPr lang="en-US" sz="1600" dirty="0"/>
              <a:t> </a:t>
            </a:r>
          </a:p>
          <a:p>
            <a:r>
              <a:rPr lang="en-US" sz="1600" dirty="0"/>
              <a:t>due to a beclouding by the already mentioned element of stupefaction </a:t>
            </a:r>
            <a:r>
              <a:rPr lang="en-US" sz="1600" dirty="0">
                <a:solidFill>
                  <a:srgbClr val="FF0000"/>
                </a:solidFill>
              </a:rPr>
              <a:t>(</a:t>
            </a:r>
            <a:r>
              <a:rPr lang="en-US" sz="1600" dirty="0" err="1">
                <a:solidFill>
                  <a:srgbClr val="FF0000"/>
                </a:solidFill>
              </a:rPr>
              <a:t>mongcha</a:t>
            </a:r>
            <a:r>
              <a:rPr lang="en-US" sz="1600" dirty="0">
                <a:solidFill>
                  <a:srgbClr val="FF0000"/>
                </a:solidFill>
              </a:rPr>
              <a:t>)</a:t>
            </a:r>
            <a:r>
              <a:rPr lang="en-US" sz="1600" dirty="0"/>
              <a:t>.</a:t>
            </a:r>
          </a:p>
          <a:p>
            <a:r>
              <a:rPr lang="en-US" sz="1600" dirty="0"/>
              <a:t> </a:t>
            </a:r>
          </a:p>
          <a:p>
            <a:r>
              <a:rPr lang="en-US" sz="1600" dirty="0"/>
              <a:t>As Dzogchen Master </a:t>
            </a:r>
            <a:r>
              <a:rPr lang="en-US" sz="1600" dirty="0" err="1"/>
              <a:t>Jigme</a:t>
            </a:r>
            <a:r>
              <a:rPr lang="en-US" sz="1600" dirty="0"/>
              <a:t> Lingpa prophesized, the danger involved is that in our time it will be mistaken for the </a:t>
            </a:r>
            <a:r>
              <a:rPr lang="en-US" sz="1600" i="1" dirty="0"/>
              <a:t>dharmakāya</a:t>
            </a:r>
            <a:endParaRPr lang="en-US" sz="1600" dirty="0"/>
          </a:p>
          <a:p>
            <a:r>
              <a:rPr lang="en-US" sz="1600" i="1" dirty="0"/>
              <a:t> </a:t>
            </a:r>
            <a:endParaRPr lang="en-US" sz="1600" dirty="0"/>
          </a:p>
          <a:p>
            <a:r>
              <a:rPr lang="en-US" sz="1600" dirty="0"/>
              <a:t>which is the “Mind” aspect of Buddhahood—i.e., of nonstatic </a:t>
            </a:r>
            <a:r>
              <a:rPr lang="en-US" sz="1600" i="1" dirty="0"/>
              <a:t>nirvāṇa</a:t>
            </a:r>
            <a:r>
              <a:rPr lang="en-US" sz="1600" dirty="0"/>
              <a:t>. </a:t>
            </a:r>
          </a:p>
          <a:p>
            <a:r>
              <a:rPr lang="en-US" sz="1600" dirty="0"/>
              <a:t> </a:t>
            </a:r>
          </a:p>
          <a:p>
            <a:r>
              <a:rPr lang="en-US" sz="1600" i="1" dirty="0"/>
              <a:t>In terms of the life of Buddha Śākyamuni</a:t>
            </a:r>
            <a:r>
              <a:rPr lang="en-US" sz="1600" dirty="0"/>
              <a:t>, </a:t>
            </a:r>
            <a:r>
              <a:rPr lang="en-US" sz="1600" i="1" dirty="0"/>
              <a:t>this corresponds to the absorption in which he rested right before Awakening</a:t>
            </a:r>
            <a:r>
              <a:rPr lang="en-US" sz="1600" dirty="0"/>
              <a:t>.</a:t>
            </a:r>
            <a:r>
              <a:rPr lang="en-US" sz="1600" dirty="0" smtClean="0">
                <a:effectLst/>
              </a:rPr>
              <a:t> </a:t>
            </a:r>
            <a:endParaRPr lang="es-ES" sz="1600" dirty="0"/>
          </a:p>
        </p:txBody>
      </p:sp>
    </p:spTree>
    <p:extLst>
      <p:ext uri="{BB962C8B-B14F-4D97-AF65-F5344CB8AC3E}">
        <p14:creationId xmlns:p14="http://schemas.microsoft.com/office/powerpoint/2010/main" val="3662510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2800" b="1" dirty="0"/>
              <a:t>1c. Transpersonal and holotropic states pertaining to active </a:t>
            </a:r>
            <a:r>
              <a:rPr lang="en-US" sz="2800" b="1" i="1" dirty="0"/>
              <a:t>saṃsāra</a:t>
            </a:r>
            <a:r>
              <a:rPr lang="en-US" sz="2800" b="1" dirty="0"/>
              <a:t>: the formless absorptions and realms:</a:t>
            </a:r>
            <a:r>
              <a:rPr lang="en-US" sz="2800" dirty="0"/>
              <a:t/>
            </a:r>
            <a:br>
              <a:rPr lang="en-US" sz="2800" dirty="0"/>
            </a:br>
            <a:endParaRPr lang="es-ES" sz="2800" dirty="0"/>
          </a:p>
        </p:txBody>
      </p:sp>
      <p:sp>
        <p:nvSpPr>
          <p:cNvPr id="3" name="Marcador de contenido 2"/>
          <p:cNvSpPr>
            <a:spLocks noGrp="1"/>
          </p:cNvSpPr>
          <p:nvPr>
            <p:ph idx="1"/>
          </p:nvPr>
        </p:nvSpPr>
        <p:spPr>
          <a:xfrm>
            <a:off x="457200" y="1506704"/>
            <a:ext cx="8229600" cy="4619459"/>
          </a:xfrm>
        </p:spPr>
        <p:txBody>
          <a:bodyPr>
            <a:normAutofit/>
          </a:bodyPr>
          <a:lstStyle/>
          <a:p>
            <a:r>
              <a:rPr lang="en-US" sz="2200" dirty="0" smtClean="0"/>
              <a:t>In them the figure-ground distinction disappears </a:t>
            </a:r>
          </a:p>
          <a:p>
            <a:r>
              <a:rPr lang="en-US" sz="2200" dirty="0" smtClean="0"/>
              <a:t> </a:t>
            </a:r>
          </a:p>
          <a:p>
            <a:r>
              <a:rPr lang="en-US" sz="2200" dirty="0" smtClean="0"/>
              <a:t>yet there is a seemingly separate mental subject that identifies with the ensuing infinitude </a:t>
            </a:r>
          </a:p>
          <a:p>
            <a:r>
              <a:rPr lang="en-US" sz="2200" dirty="0" smtClean="0"/>
              <a:t> </a:t>
            </a:r>
          </a:p>
          <a:p>
            <a:r>
              <a:rPr lang="en-US" sz="2200" dirty="0" smtClean="0"/>
              <a:t>and derives subtle pride and a sense of power from this.</a:t>
            </a:r>
          </a:p>
          <a:p>
            <a:r>
              <a:rPr lang="en-US" sz="2200" dirty="0" smtClean="0"/>
              <a:t> </a:t>
            </a:r>
          </a:p>
          <a:p>
            <a:r>
              <a:rPr lang="en-US" sz="2200" i="1" dirty="0" smtClean="0"/>
              <a:t>In terms of the life of Buddha Śākyamuni</a:t>
            </a:r>
            <a:r>
              <a:rPr lang="en-US" sz="2200" dirty="0" smtClean="0"/>
              <a:t>,</a:t>
            </a:r>
            <a:r>
              <a:rPr lang="en-US" sz="2200" i="1" dirty="0" smtClean="0"/>
              <a:t> this corresponds to the achievements of</a:t>
            </a:r>
            <a:r>
              <a:rPr lang="en-US" sz="2200" dirty="0" smtClean="0"/>
              <a:t> </a:t>
            </a:r>
            <a:r>
              <a:rPr lang="en-US" sz="2200" i="1" dirty="0" smtClean="0"/>
              <a:t>the two successive teachers he followed after renouncing his princely life</a:t>
            </a:r>
            <a:r>
              <a:rPr lang="en-US" sz="2200" dirty="0" smtClean="0"/>
              <a:t>.</a:t>
            </a:r>
            <a:r>
              <a:rPr lang="en-US" sz="2200" dirty="0" smtClean="0">
                <a:effectLst/>
              </a:rPr>
              <a:t> </a:t>
            </a:r>
            <a:endParaRPr lang="es-ES" sz="2200" dirty="0" smtClean="0"/>
          </a:p>
          <a:p>
            <a:endParaRPr lang="es-ES" dirty="0"/>
          </a:p>
        </p:txBody>
      </p:sp>
    </p:spTree>
    <p:extLst>
      <p:ext uri="{BB962C8B-B14F-4D97-AF65-F5344CB8AC3E}">
        <p14:creationId xmlns:p14="http://schemas.microsoft.com/office/powerpoint/2010/main" val="182160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70573"/>
          </a:xfrm>
        </p:spPr>
        <p:txBody>
          <a:bodyPr>
            <a:normAutofit fontScale="90000"/>
          </a:bodyPr>
          <a:lstStyle/>
          <a:p>
            <a:r>
              <a:rPr lang="en-US" sz="4000" b="1" dirty="0"/>
              <a:t>2. Modified states of consciousness:</a:t>
            </a:r>
            <a:r>
              <a:rPr lang="en-US" sz="4000" dirty="0"/>
              <a:t/>
            </a:r>
            <a:br>
              <a:rPr lang="en-US" sz="4000" dirty="0"/>
            </a:br>
            <a:r>
              <a:rPr lang="en-US" sz="4000" b="1" dirty="0"/>
              <a:t>challenging the prevailing view</a:t>
            </a:r>
            <a:r>
              <a:rPr lang="en-US" sz="4000" dirty="0" smtClean="0">
                <a:effectLst/>
              </a:rPr>
              <a:t> </a:t>
            </a:r>
            <a:r>
              <a:rPr lang="en-US" dirty="0" smtClean="0">
                <a:effectLst/>
              </a:rPr>
              <a:t/>
            </a:r>
            <a:br>
              <a:rPr lang="en-US" dirty="0" smtClean="0">
                <a:effectLst/>
              </a:rPr>
            </a:br>
            <a:r>
              <a:rPr lang="en-US" sz="1800" dirty="0" smtClean="0">
                <a:effectLst/>
              </a:rPr>
              <a:t/>
            </a:r>
            <a:br>
              <a:rPr lang="en-US" sz="1800" dirty="0" smtClean="0">
                <a:effectLst/>
              </a:rPr>
            </a:br>
            <a:r>
              <a:rPr lang="en-US" sz="2200" b="1" dirty="0" smtClean="0"/>
              <a:t>2a</a:t>
            </a:r>
            <a:r>
              <a:rPr lang="en-US" sz="2200" b="1" dirty="0"/>
              <a:t>. </a:t>
            </a:r>
            <a:r>
              <a:rPr lang="en-US" sz="2200" b="1" i="1" dirty="0"/>
              <a:t>Saṃskṛta</a:t>
            </a:r>
            <a:r>
              <a:rPr lang="en-US" sz="2200" b="1" dirty="0"/>
              <a:t> and </a:t>
            </a:r>
            <a:r>
              <a:rPr lang="en-US" sz="2200" b="1" i="1" dirty="0"/>
              <a:t>asaṃskṛta</a:t>
            </a:r>
            <a:r>
              <a:rPr lang="en-US" sz="2200" dirty="0" smtClean="0">
                <a:effectLst/>
              </a:rPr>
              <a:t> </a:t>
            </a:r>
            <a:endParaRPr lang="es-ES" sz="2200" dirty="0"/>
          </a:p>
        </p:txBody>
      </p:sp>
      <p:sp>
        <p:nvSpPr>
          <p:cNvPr id="3" name="Marcador de contenido 2"/>
          <p:cNvSpPr>
            <a:spLocks noGrp="1"/>
          </p:cNvSpPr>
          <p:nvPr>
            <p:ph idx="1"/>
          </p:nvPr>
        </p:nvSpPr>
        <p:spPr>
          <a:xfrm>
            <a:off x="457200" y="1705938"/>
            <a:ext cx="8229600" cy="4420225"/>
          </a:xfrm>
        </p:spPr>
        <p:txBody>
          <a:bodyPr>
            <a:noAutofit/>
          </a:bodyPr>
          <a:lstStyle/>
          <a:p>
            <a:r>
              <a:rPr lang="en-US" sz="1600" dirty="0"/>
              <a:t>The term </a:t>
            </a:r>
            <a:r>
              <a:rPr lang="en-US" sz="1600" b="1" i="1" dirty="0"/>
              <a:t>saṃskṛta</a:t>
            </a:r>
            <a:r>
              <a:rPr lang="en-US" sz="1600" dirty="0"/>
              <a:t>, which subsumes the notions of </a:t>
            </a:r>
            <a:r>
              <a:rPr lang="en-US" sz="1600" i="1" dirty="0"/>
              <a:t>produced</a:t>
            </a:r>
            <a:r>
              <a:rPr lang="en-US" sz="1600" dirty="0"/>
              <a:t>, </a:t>
            </a:r>
            <a:r>
              <a:rPr lang="en-US" sz="1600" i="1" dirty="0"/>
              <a:t>contrived</a:t>
            </a:r>
            <a:r>
              <a:rPr lang="en-US" sz="1600" dirty="0"/>
              <a:t>, </a:t>
            </a:r>
            <a:r>
              <a:rPr lang="en-US" sz="1600" i="1" dirty="0"/>
              <a:t>conditioned</a:t>
            </a:r>
            <a:r>
              <a:rPr lang="en-US" sz="1600" dirty="0"/>
              <a:t>, </a:t>
            </a:r>
            <a:r>
              <a:rPr lang="en-US" sz="1600" i="1" dirty="0"/>
              <a:t>composite</a:t>
            </a:r>
            <a:r>
              <a:rPr lang="en-US" sz="1600" dirty="0"/>
              <a:t>, </a:t>
            </a:r>
            <a:r>
              <a:rPr lang="en-US" sz="1600" i="1" dirty="0"/>
              <a:t>constructed</a:t>
            </a:r>
            <a:r>
              <a:rPr lang="en-US" sz="1600" dirty="0"/>
              <a:t> and </a:t>
            </a:r>
            <a:r>
              <a:rPr lang="en-US" sz="1600" b="1" i="1" dirty="0"/>
              <a:t>modified</a:t>
            </a:r>
            <a:r>
              <a:rPr lang="en-US" sz="1600" b="1" dirty="0"/>
              <a:t>,</a:t>
            </a:r>
            <a:endParaRPr lang="en-US" sz="1600" dirty="0"/>
          </a:p>
          <a:p>
            <a:r>
              <a:rPr lang="en-US" sz="1600" b="1" dirty="0"/>
              <a:t> </a:t>
            </a:r>
            <a:endParaRPr lang="en-US" sz="1600" dirty="0"/>
          </a:p>
          <a:p>
            <a:r>
              <a:rPr lang="en-US" sz="1600" dirty="0"/>
              <a:t>refers to</a:t>
            </a:r>
            <a:r>
              <a:rPr lang="en-US" sz="1600" b="1" dirty="0"/>
              <a:t> all </a:t>
            </a:r>
            <a:r>
              <a:rPr lang="en-US" sz="1600" dirty="0"/>
              <a:t>that is born from </a:t>
            </a:r>
            <a:r>
              <a:rPr lang="en-US" sz="1600" b="1" dirty="0"/>
              <a:t>causes</a:t>
            </a:r>
            <a:r>
              <a:rPr lang="en-US" sz="1600" dirty="0"/>
              <a:t> and </a:t>
            </a:r>
            <a:r>
              <a:rPr lang="en-US" sz="1600" b="1" dirty="0"/>
              <a:t>conditions</a:t>
            </a:r>
            <a:r>
              <a:rPr lang="en-US" sz="1600" dirty="0"/>
              <a:t> or from </a:t>
            </a:r>
            <a:r>
              <a:rPr lang="en-US" sz="1600" b="1" dirty="0"/>
              <a:t>interdependent arisings</a:t>
            </a:r>
            <a:endParaRPr lang="en-US" sz="1600" dirty="0"/>
          </a:p>
          <a:p>
            <a:r>
              <a:rPr lang="en-US" sz="1600" b="1" dirty="0" smtClean="0"/>
              <a:t> </a:t>
            </a:r>
            <a:endParaRPr lang="en-US" sz="1600" dirty="0" smtClean="0"/>
          </a:p>
          <a:p>
            <a:r>
              <a:rPr lang="en-US" sz="1600" dirty="0" smtClean="0"/>
              <a:t>and </a:t>
            </a:r>
            <a:r>
              <a:rPr lang="en-US" sz="1600" dirty="0"/>
              <a:t>that that is therefore impermanent, subject to suffering, </a:t>
            </a:r>
          </a:p>
          <a:p>
            <a:r>
              <a:rPr lang="en-US" sz="1600" dirty="0"/>
              <a:t> </a:t>
            </a:r>
          </a:p>
          <a:p>
            <a:r>
              <a:rPr lang="en-US" sz="1600" dirty="0"/>
              <a:t>and pertaining to </a:t>
            </a:r>
            <a:r>
              <a:rPr lang="en-US" sz="1600" i="1" dirty="0"/>
              <a:t>cyclic existence</a:t>
            </a:r>
            <a:r>
              <a:rPr lang="en-US" sz="1600" dirty="0"/>
              <a:t>—</a:t>
            </a:r>
            <a:r>
              <a:rPr lang="en-US" sz="1600" i="1" dirty="0"/>
              <a:t>saṃsāra</a:t>
            </a:r>
            <a:r>
              <a:rPr lang="en-US" sz="1600" dirty="0"/>
              <a:t>.</a:t>
            </a:r>
          </a:p>
          <a:p>
            <a:r>
              <a:rPr lang="en-US" sz="1600" dirty="0"/>
              <a:t> </a:t>
            </a:r>
          </a:p>
          <a:p>
            <a:r>
              <a:rPr lang="en-US" sz="1600" dirty="0"/>
              <a:t>This term is contrasted with </a:t>
            </a:r>
            <a:r>
              <a:rPr lang="en-US" sz="1600" b="1" i="1" dirty="0"/>
              <a:t>asaṃskṛta</a:t>
            </a:r>
            <a:r>
              <a:rPr lang="en-US" sz="1600" b="1" dirty="0"/>
              <a:t>,</a:t>
            </a:r>
            <a:endParaRPr lang="en-US" sz="1600" dirty="0"/>
          </a:p>
          <a:p>
            <a:r>
              <a:rPr lang="en-US" sz="1600" i="1" dirty="0"/>
              <a:t> </a:t>
            </a:r>
            <a:endParaRPr lang="en-US" sz="1600" dirty="0"/>
          </a:p>
          <a:p>
            <a:r>
              <a:rPr lang="en-US" sz="1600" dirty="0"/>
              <a:t>which subsumes the notions of </a:t>
            </a:r>
            <a:r>
              <a:rPr lang="en-US" sz="1600" i="1" dirty="0"/>
              <a:t>unproduced</a:t>
            </a:r>
            <a:r>
              <a:rPr lang="en-US" sz="1600" dirty="0"/>
              <a:t>, </a:t>
            </a:r>
            <a:r>
              <a:rPr lang="en-US" sz="1600" i="1" dirty="0"/>
              <a:t>uncontrived</a:t>
            </a:r>
            <a:r>
              <a:rPr lang="en-US" sz="1600" dirty="0"/>
              <a:t>, </a:t>
            </a:r>
            <a:r>
              <a:rPr lang="en-US" sz="1600" i="1" dirty="0"/>
              <a:t>unintentional</a:t>
            </a:r>
            <a:r>
              <a:rPr lang="en-US" sz="1600" dirty="0"/>
              <a:t>, </a:t>
            </a:r>
            <a:r>
              <a:rPr lang="en-US" sz="1600" i="1" dirty="0"/>
              <a:t>unconditioned</a:t>
            </a:r>
            <a:r>
              <a:rPr lang="en-US" sz="1600" dirty="0"/>
              <a:t>, </a:t>
            </a:r>
            <a:r>
              <a:rPr lang="en-US" sz="1600" i="1" dirty="0" err="1"/>
              <a:t>uncomposite</a:t>
            </a:r>
            <a:r>
              <a:rPr lang="en-US" sz="1600" dirty="0"/>
              <a:t>, </a:t>
            </a:r>
            <a:r>
              <a:rPr lang="en-US" sz="1600" i="1" dirty="0"/>
              <a:t>unconstructed</a:t>
            </a:r>
            <a:r>
              <a:rPr lang="en-US" sz="1600" dirty="0"/>
              <a:t> and </a:t>
            </a:r>
            <a:r>
              <a:rPr lang="en-US" sz="1600" b="1" i="1" dirty="0"/>
              <a:t>unmodified</a:t>
            </a:r>
            <a:endParaRPr lang="en-US" sz="1600" dirty="0"/>
          </a:p>
          <a:p>
            <a:r>
              <a:rPr lang="en-US" sz="1600" dirty="0"/>
              <a:t> </a:t>
            </a:r>
          </a:p>
          <a:p>
            <a:r>
              <a:rPr lang="en-US" sz="1600" dirty="0"/>
              <a:t>and within which the </a:t>
            </a:r>
            <a:r>
              <a:rPr lang="en-US" sz="1600" i="1" dirty="0"/>
              <a:t>higher forms of Buddhism</a:t>
            </a:r>
            <a:r>
              <a:rPr lang="en-US" sz="1600" dirty="0"/>
              <a:t> include only:</a:t>
            </a:r>
          </a:p>
          <a:p>
            <a:r>
              <a:rPr lang="en-US" sz="800" dirty="0"/>
              <a:t> </a:t>
            </a:r>
          </a:p>
          <a:p>
            <a:r>
              <a:rPr lang="en-US" sz="1200" dirty="0" smtClean="0">
                <a:effectLst/>
              </a:rPr>
              <a:t> </a:t>
            </a:r>
            <a:endParaRPr lang="es-ES" sz="1200" dirty="0"/>
          </a:p>
        </p:txBody>
      </p:sp>
    </p:spTree>
    <p:extLst>
      <p:ext uri="{BB962C8B-B14F-4D97-AF65-F5344CB8AC3E}">
        <p14:creationId xmlns:p14="http://schemas.microsoft.com/office/powerpoint/2010/main" val="1645286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560346"/>
            <a:ext cx="8229600" cy="5565818"/>
          </a:xfrm>
        </p:spPr>
        <p:txBody>
          <a:bodyPr>
            <a:normAutofit/>
          </a:bodyPr>
          <a:lstStyle/>
          <a:p>
            <a:r>
              <a:rPr lang="en-US" sz="1800" b="1" dirty="0" smtClean="0"/>
              <a:t>(</a:t>
            </a:r>
            <a:r>
              <a:rPr lang="en-US" sz="1800" b="1" dirty="0" err="1" smtClean="0"/>
              <a:t>i</a:t>
            </a:r>
            <a:r>
              <a:rPr lang="en-US" sz="1800" b="1" dirty="0" smtClean="0"/>
              <a:t>)</a:t>
            </a:r>
            <a:r>
              <a:rPr lang="en-US" sz="1800" dirty="0" smtClean="0"/>
              <a:t> conditions of nonstatic </a:t>
            </a:r>
            <a:r>
              <a:rPr lang="en-US" sz="1800" i="1" dirty="0" smtClean="0"/>
              <a:t>nirvāṇa</a:t>
            </a:r>
            <a:r>
              <a:rPr lang="en-US" sz="1800" dirty="0" smtClean="0"/>
              <a:t> such as Buddhahood and rigpa, and </a:t>
            </a:r>
          </a:p>
          <a:p>
            <a:r>
              <a:rPr lang="en-US" sz="1800" dirty="0" smtClean="0"/>
              <a:t> </a:t>
            </a:r>
          </a:p>
          <a:p>
            <a:r>
              <a:rPr lang="en-US" sz="1800" b="1" dirty="0" smtClean="0"/>
              <a:t>(ii)</a:t>
            </a:r>
            <a:r>
              <a:rPr lang="en-US" sz="1800" dirty="0" smtClean="0"/>
              <a:t> the true condition that is unconcealed in nonstatic </a:t>
            </a:r>
            <a:r>
              <a:rPr lang="en-US" sz="1800" i="1" dirty="0" smtClean="0"/>
              <a:t>nirvāṇa</a:t>
            </a:r>
            <a:r>
              <a:rPr lang="en-US" sz="1800" dirty="0" smtClean="0"/>
              <a:t>.</a:t>
            </a:r>
          </a:p>
          <a:p>
            <a:r>
              <a:rPr lang="en-US" sz="1800" dirty="0" smtClean="0"/>
              <a:t> </a:t>
            </a:r>
          </a:p>
          <a:p>
            <a:r>
              <a:rPr lang="en-US" sz="1800" dirty="0" smtClean="0"/>
              <a:t>The nature of all that is </a:t>
            </a:r>
            <a:r>
              <a:rPr lang="en-US" sz="1800" i="1" dirty="0" smtClean="0"/>
              <a:t>asaṃskṛta</a:t>
            </a:r>
            <a:r>
              <a:rPr lang="en-US" sz="1800" dirty="0" smtClean="0"/>
              <a:t> is reflected in the etymology of the Tibetan word naljor </a:t>
            </a:r>
            <a:r>
              <a:rPr lang="en-US" sz="1800" dirty="0" smtClean="0">
                <a:solidFill>
                  <a:srgbClr val="FF0000"/>
                </a:solidFill>
              </a:rPr>
              <a:t>(</a:t>
            </a:r>
            <a:r>
              <a:rPr lang="en-US" sz="1800" i="1" dirty="0" smtClean="0">
                <a:solidFill>
                  <a:srgbClr val="FF0000"/>
                </a:solidFill>
              </a:rPr>
              <a:t>rnal ’byor</a:t>
            </a:r>
            <a:r>
              <a:rPr lang="en-US" sz="1800" dirty="0" smtClean="0">
                <a:solidFill>
                  <a:srgbClr val="FF0000"/>
                </a:solidFill>
              </a:rPr>
              <a:t>)</a:t>
            </a:r>
            <a:r>
              <a:rPr lang="en-US" sz="1800" dirty="0" smtClean="0"/>
              <a:t>:</a:t>
            </a:r>
          </a:p>
          <a:p>
            <a:r>
              <a:rPr lang="en-US" sz="1800" dirty="0" smtClean="0"/>
              <a:t> </a:t>
            </a:r>
          </a:p>
          <a:p>
            <a:r>
              <a:rPr lang="en-US" sz="1800" dirty="0" smtClean="0"/>
              <a:t>Nalma </a:t>
            </a:r>
            <a:r>
              <a:rPr lang="en-US" sz="1800" dirty="0" smtClean="0">
                <a:solidFill>
                  <a:srgbClr val="FF0000"/>
                </a:solidFill>
              </a:rPr>
              <a:t>(</a:t>
            </a:r>
            <a:r>
              <a:rPr lang="en-US" sz="1800" i="1" dirty="0" smtClean="0">
                <a:solidFill>
                  <a:srgbClr val="FF0000"/>
                </a:solidFill>
              </a:rPr>
              <a:t>rnal ma</a:t>
            </a:r>
            <a:r>
              <a:rPr lang="en-US" sz="1800" dirty="0" smtClean="0">
                <a:solidFill>
                  <a:srgbClr val="FF0000"/>
                </a:solidFill>
              </a:rPr>
              <a:t>) </a:t>
            </a:r>
            <a:r>
              <a:rPr lang="en-US" sz="1800" dirty="0" smtClean="0"/>
              <a:t>means “unmodified condition of something,”</a:t>
            </a:r>
          </a:p>
          <a:p>
            <a:r>
              <a:rPr lang="en-US" sz="1800" dirty="0" smtClean="0"/>
              <a:t> </a:t>
            </a:r>
          </a:p>
          <a:p>
            <a:r>
              <a:rPr lang="en-US" sz="1800" dirty="0" smtClean="0"/>
              <a:t>whereas jyorwa </a:t>
            </a:r>
            <a:r>
              <a:rPr lang="en-US" sz="1800" dirty="0" smtClean="0">
                <a:solidFill>
                  <a:srgbClr val="FF0000"/>
                </a:solidFill>
              </a:rPr>
              <a:t>(</a:t>
            </a:r>
            <a:r>
              <a:rPr lang="en-US" sz="1800" i="1" dirty="0" smtClean="0">
                <a:solidFill>
                  <a:srgbClr val="FF0000"/>
                </a:solidFill>
              </a:rPr>
              <a:t>’byor ba</a:t>
            </a:r>
            <a:r>
              <a:rPr lang="en-US" sz="1800" dirty="0" smtClean="0">
                <a:solidFill>
                  <a:srgbClr val="FF0000"/>
                </a:solidFill>
              </a:rPr>
              <a:t>)</a:t>
            </a:r>
            <a:r>
              <a:rPr lang="en-US" sz="1800" dirty="0" smtClean="0"/>
              <a:t> means to possess—yet in this term has the acceptation of </a:t>
            </a:r>
            <a:r>
              <a:rPr lang="en-US" sz="1800" i="1" dirty="0" smtClean="0"/>
              <a:t>directly realizing beyond concepts</a:t>
            </a:r>
            <a:r>
              <a:rPr lang="en-US" i="1" dirty="0" smtClean="0"/>
              <a:t>.</a:t>
            </a:r>
            <a:endParaRPr lang="es-ES" dirty="0"/>
          </a:p>
        </p:txBody>
      </p:sp>
    </p:spTree>
    <p:extLst>
      <p:ext uri="{BB962C8B-B14F-4D97-AF65-F5344CB8AC3E}">
        <p14:creationId xmlns:p14="http://schemas.microsoft.com/office/powerpoint/2010/main" val="3552264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2400" b="1" dirty="0"/>
              <a:t>2b. The </a:t>
            </a:r>
            <a:r>
              <a:rPr lang="en-US" sz="2400" b="1" i="1" dirty="0"/>
              <a:t>saṃskṛta</a:t>
            </a:r>
            <a:r>
              <a:rPr lang="en-US" sz="2400" b="1" dirty="0"/>
              <a:t> and the ubiquitous unawareness </a:t>
            </a:r>
            <a:r>
              <a:rPr lang="en-US" sz="2400" b="1" i="1" dirty="0"/>
              <a:t>and</a:t>
            </a:r>
            <a:r>
              <a:rPr lang="en-US" sz="2400" b="1" dirty="0"/>
              <a:t> delusion called </a:t>
            </a:r>
            <a:r>
              <a:rPr lang="en-US" sz="2400" b="1" i="1" dirty="0"/>
              <a:t>avidyā</a:t>
            </a:r>
            <a:r>
              <a:rPr lang="en-US" sz="2400" dirty="0"/>
              <a:t/>
            </a:r>
            <a:br>
              <a:rPr lang="en-US" sz="2400" dirty="0"/>
            </a:br>
            <a:endParaRPr lang="es-ES" sz="2400" dirty="0"/>
          </a:p>
        </p:txBody>
      </p:sp>
      <p:sp>
        <p:nvSpPr>
          <p:cNvPr id="3" name="Marcador de contenido 2"/>
          <p:cNvSpPr>
            <a:spLocks noGrp="1"/>
          </p:cNvSpPr>
          <p:nvPr>
            <p:ph idx="1"/>
          </p:nvPr>
        </p:nvSpPr>
        <p:spPr>
          <a:xfrm>
            <a:off x="457200" y="1120690"/>
            <a:ext cx="8229600" cy="5005473"/>
          </a:xfrm>
        </p:spPr>
        <p:txBody>
          <a:bodyPr>
            <a:noAutofit/>
          </a:bodyPr>
          <a:lstStyle/>
          <a:p>
            <a:r>
              <a:rPr lang="en-US" sz="1400" dirty="0"/>
              <a:t>The </a:t>
            </a:r>
            <a:r>
              <a:rPr lang="en-US" sz="1400" b="1" i="1" dirty="0"/>
              <a:t>saṃskṛta</a:t>
            </a:r>
            <a:r>
              <a:rPr lang="en-US" sz="1400" dirty="0"/>
              <a:t> is all that is affected by the ubiquitous unawareness </a:t>
            </a:r>
            <a:r>
              <a:rPr lang="en-US" sz="1400" i="1" dirty="0"/>
              <a:t>and</a:t>
            </a:r>
            <a:r>
              <a:rPr lang="en-US" sz="1400" dirty="0"/>
              <a:t> delusion called </a:t>
            </a:r>
            <a:r>
              <a:rPr lang="en-US" sz="1400" b="1" i="1" dirty="0"/>
              <a:t>avidyā</a:t>
            </a:r>
            <a:r>
              <a:rPr lang="en-US" sz="1400" dirty="0"/>
              <a:t> and that therefore pertains to </a:t>
            </a:r>
            <a:r>
              <a:rPr lang="en-US" sz="1400" b="1" i="1" dirty="0"/>
              <a:t>saṃsāra</a:t>
            </a:r>
            <a:r>
              <a:rPr lang="en-US" sz="1400" dirty="0"/>
              <a:t>:</a:t>
            </a:r>
          </a:p>
          <a:p>
            <a:r>
              <a:rPr lang="en-US" sz="1400" dirty="0"/>
              <a:t> </a:t>
            </a:r>
          </a:p>
          <a:p>
            <a:r>
              <a:rPr lang="en-US" sz="1400" dirty="0"/>
              <a:t>We begin with an </a:t>
            </a:r>
            <a:r>
              <a:rPr lang="en-US" sz="1400" b="1" i="1" dirty="0"/>
              <a:t>innate</a:t>
            </a:r>
            <a:r>
              <a:rPr lang="en-US" sz="1400" i="1" dirty="0"/>
              <a:t> </a:t>
            </a:r>
            <a:r>
              <a:rPr lang="en-US" sz="1400" b="1" i="1" dirty="0"/>
              <a:t>unawareness</a:t>
            </a:r>
            <a:r>
              <a:rPr lang="en-US" sz="1400" dirty="0"/>
              <a:t> of the </a:t>
            </a:r>
            <a:r>
              <a:rPr lang="en-US" sz="1400" i="1" dirty="0"/>
              <a:t>asaṃskṛta</a:t>
            </a:r>
            <a:r>
              <a:rPr lang="en-US" sz="1400" dirty="0"/>
              <a:t>, </a:t>
            </a:r>
            <a:r>
              <a:rPr lang="en-US" sz="1400" b="1" i="1" dirty="0"/>
              <a:t>unmodified</a:t>
            </a:r>
            <a:r>
              <a:rPr lang="en-US" sz="1400" dirty="0"/>
              <a:t> condition </a:t>
            </a:r>
            <a:r>
              <a:rPr lang="en-US" sz="1400" b="1" i="1" dirty="0"/>
              <a:t>produced </a:t>
            </a:r>
            <a:r>
              <a:rPr lang="en-US" sz="1400" dirty="0"/>
              <a:t>by the already mentioned element of stupefaction </a:t>
            </a:r>
            <a:r>
              <a:rPr lang="en-US" sz="1400" dirty="0">
                <a:solidFill>
                  <a:srgbClr val="FF0000"/>
                </a:solidFill>
              </a:rPr>
              <a:t>(</a:t>
            </a:r>
            <a:r>
              <a:rPr lang="en-US" sz="1400" dirty="0" err="1">
                <a:solidFill>
                  <a:srgbClr val="FF0000"/>
                </a:solidFill>
              </a:rPr>
              <a:t>mongcha</a:t>
            </a:r>
            <a:r>
              <a:rPr lang="en-US" sz="1400" dirty="0">
                <a:solidFill>
                  <a:srgbClr val="FF0000"/>
                </a:solidFill>
              </a:rPr>
              <a:t>)</a:t>
            </a:r>
            <a:r>
              <a:rPr lang="en-US" sz="1400" dirty="0"/>
              <a:t>,</a:t>
            </a:r>
          </a:p>
          <a:p>
            <a:r>
              <a:rPr lang="en-US" sz="1400" dirty="0"/>
              <a:t> </a:t>
            </a:r>
          </a:p>
          <a:p>
            <a:r>
              <a:rPr lang="en-US" sz="1400" dirty="0"/>
              <a:t>and </a:t>
            </a:r>
            <a:r>
              <a:rPr lang="en-US" sz="1400" b="1" dirty="0"/>
              <a:t>then</a:t>
            </a:r>
            <a:r>
              <a:rPr lang="en-US" sz="1400" dirty="0"/>
              <a:t> active </a:t>
            </a:r>
            <a:r>
              <a:rPr lang="en-US" sz="1400" i="1" dirty="0"/>
              <a:t>saṃsāra</a:t>
            </a:r>
            <a:r>
              <a:rPr lang="en-US" sz="1400" dirty="0"/>
              <a:t> is </a:t>
            </a:r>
            <a:r>
              <a:rPr lang="en-US" sz="1400" b="1" i="1" dirty="0"/>
              <a:t>produced</a:t>
            </a:r>
            <a:r>
              <a:rPr lang="en-US" sz="1400" dirty="0"/>
              <a:t> when the contents of thought, which are </a:t>
            </a:r>
            <a:r>
              <a:rPr lang="en-US" sz="1400" b="1" i="1" dirty="0"/>
              <a:t>digital</a:t>
            </a:r>
            <a:r>
              <a:rPr lang="en-US" sz="1400" dirty="0"/>
              <a:t> and thus </a:t>
            </a:r>
            <a:r>
              <a:rPr lang="en-US" sz="1400" b="1" i="1" dirty="0"/>
              <a:t>discontinuous</a:t>
            </a:r>
            <a:r>
              <a:rPr lang="en-US" sz="1400" dirty="0"/>
              <a:t>, </a:t>
            </a:r>
          </a:p>
          <a:p>
            <a:r>
              <a:rPr lang="en-US" sz="1400" dirty="0"/>
              <a:t> </a:t>
            </a:r>
          </a:p>
          <a:p>
            <a:r>
              <a:rPr lang="en-US" sz="1400" dirty="0"/>
              <a:t>are endowed with an illusion of truth, absoluteness and value—which is what here I will abridge as </a:t>
            </a:r>
            <a:r>
              <a:rPr lang="en-US" sz="1400" i="1" dirty="0"/>
              <a:t>potentiation of the contents of thought</a:t>
            </a:r>
            <a:r>
              <a:rPr lang="en-US" sz="1400" dirty="0"/>
              <a:t>—</a:t>
            </a:r>
          </a:p>
          <a:p>
            <a:r>
              <a:rPr lang="en-US" sz="1400" dirty="0"/>
              <a:t> </a:t>
            </a:r>
          </a:p>
          <a:p>
            <a:r>
              <a:rPr lang="en-US" sz="1400" dirty="0"/>
              <a:t>and hence the sensory territory, which is </a:t>
            </a:r>
            <a:r>
              <a:rPr lang="en-US" sz="1400" b="1" i="1" dirty="0"/>
              <a:t>analog</a:t>
            </a:r>
            <a:r>
              <a:rPr lang="en-US" sz="1400" dirty="0"/>
              <a:t> and as such </a:t>
            </a:r>
            <a:r>
              <a:rPr lang="en-US" sz="1400" b="1" i="1" dirty="0"/>
              <a:t>continuous</a:t>
            </a:r>
            <a:r>
              <a:rPr lang="en-US" sz="1400" dirty="0"/>
              <a:t>,</a:t>
            </a:r>
          </a:p>
          <a:p>
            <a:r>
              <a:rPr lang="en-US" sz="1400" dirty="0"/>
              <a:t> </a:t>
            </a:r>
          </a:p>
          <a:p>
            <a:r>
              <a:rPr lang="en-US" sz="1400" dirty="0"/>
              <a:t>is distorted upon being perceived in terms of </a:t>
            </a:r>
            <a:r>
              <a:rPr lang="en-US" sz="1400" b="1" i="1" dirty="0"/>
              <a:t>digital</a:t>
            </a:r>
            <a:r>
              <a:rPr lang="en-US" sz="1400" dirty="0"/>
              <a:t> and as such </a:t>
            </a:r>
            <a:r>
              <a:rPr lang="en-US" sz="1400" b="1" i="1" dirty="0"/>
              <a:t>discontinuous</a:t>
            </a:r>
            <a:r>
              <a:rPr lang="en-US" sz="1400" b="1" dirty="0"/>
              <a:t>,</a:t>
            </a:r>
            <a:r>
              <a:rPr lang="en-US" sz="1400" dirty="0"/>
              <a:t> </a:t>
            </a:r>
            <a:r>
              <a:rPr lang="en-US" sz="1400" b="1" i="1" dirty="0"/>
              <a:t>potentiated</a:t>
            </a:r>
            <a:r>
              <a:rPr lang="en-US" sz="1400" dirty="0"/>
              <a:t> concepts</a:t>
            </a:r>
          </a:p>
          <a:p>
            <a:r>
              <a:rPr lang="en-US" sz="1400" dirty="0"/>
              <a:t> </a:t>
            </a:r>
          </a:p>
          <a:p>
            <a:r>
              <a:rPr lang="en-US" sz="1400" dirty="0"/>
              <a:t>as being in itself </a:t>
            </a:r>
            <a:r>
              <a:rPr lang="en-US" sz="1400" b="1" i="1" dirty="0"/>
              <a:t>discontinuous</a:t>
            </a:r>
            <a:r>
              <a:rPr lang="en-US" sz="1400" dirty="0"/>
              <a:t> and as involving </a:t>
            </a:r>
            <a:r>
              <a:rPr lang="en-US" sz="1400" b="1" i="1" dirty="0"/>
              <a:t>substantial duality and plurality</a:t>
            </a:r>
            <a:r>
              <a:rPr lang="en-US" sz="1400" b="1" dirty="0"/>
              <a:t>.</a:t>
            </a:r>
            <a:endParaRPr lang="en-US" sz="1400" dirty="0"/>
          </a:p>
          <a:p>
            <a:r>
              <a:rPr lang="en-US" sz="1400" dirty="0"/>
              <a:t> </a:t>
            </a:r>
          </a:p>
          <a:p>
            <a:r>
              <a:rPr lang="en-US" sz="1400" dirty="0"/>
              <a:t>According to the Dzogchen teachings the above is produced by three or four types or aspects of </a:t>
            </a:r>
            <a:r>
              <a:rPr lang="en-US" sz="1400" i="1" dirty="0"/>
              <a:t>avidyā</a:t>
            </a:r>
            <a:r>
              <a:rPr lang="en-US" sz="1400" dirty="0"/>
              <a:t>:</a:t>
            </a:r>
            <a:r>
              <a:rPr lang="en-US" sz="1400" dirty="0" smtClean="0">
                <a:effectLst/>
              </a:rPr>
              <a:t> </a:t>
            </a:r>
            <a:endParaRPr lang="es-ES" sz="1400" dirty="0"/>
          </a:p>
        </p:txBody>
      </p:sp>
    </p:spTree>
    <p:extLst>
      <p:ext uri="{BB962C8B-B14F-4D97-AF65-F5344CB8AC3E}">
        <p14:creationId xmlns:p14="http://schemas.microsoft.com/office/powerpoint/2010/main" val="282097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7"/>
            <a:ext cx="8229600" cy="45719"/>
          </a:xfrm>
        </p:spPr>
        <p:txBody>
          <a:bodyPr>
            <a:normAutofit fontScale="90000"/>
          </a:bodyPr>
          <a:lstStyle/>
          <a:p>
            <a:r>
              <a:rPr lang="es-ES" sz="800" dirty="0" smtClean="0"/>
              <a:t>i</a:t>
            </a:r>
            <a:endParaRPr lang="es-ES" sz="800" dirty="0"/>
          </a:p>
        </p:txBody>
      </p:sp>
      <p:sp>
        <p:nvSpPr>
          <p:cNvPr id="3" name="Marcador de contenido 2"/>
          <p:cNvSpPr>
            <a:spLocks noGrp="1"/>
          </p:cNvSpPr>
          <p:nvPr>
            <p:ph idx="1"/>
          </p:nvPr>
        </p:nvSpPr>
        <p:spPr>
          <a:xfrm>
            <a:off x="457200" y="1600200"/>
            <a:ext cx="8229600" cy="4525963"/>
          </a:xfrm>
        </p:spPr>
        <p:txBody>
          <a:bodyPr>
            <a:normAutofit fontScale="55000" lnSpcReduction="20000"/>
          </a:bodyPr>
          <a:lstStyle/>
          <a:p>
            <a:r>
              <a:rPr lang="en-US" b="1" dirty="0"/>
              <a:t>(</a:t>
            </a:r>
            <a:r>
              <a:rPr lang="en-US" b="1" dirty="0" err="1"/>
              <a:t>i</a:t>
            </a:r>
            <a:r>
              <a:rPr lang="en-US" b="1" dirty="0"/>
              <a:t>)</a:t>
            </a:r>
            <a:r>
              <a:rPr lang="en-US" dirty="0"/>
              <a:t> The </a:t>
            </a:r>
            <a:r>
              <a:rPr lang="en-US" b="1" i="1" dirty="0"/>
              <a:t>innate</a:t>
            </a:r>
            <a:r>
              <a:rPr lang="en-US" i="1" dirty="0"/>
              <a:t> </a:t>
            </a:r>
            <a:r>
              <a:rPr lang="en-US" b="1" i="1" dirty="0"/>
              <a:t>unawareness</a:t>
            </a:r>
            <a:r>
              <a:rPr lang="en-US" dirty="0"/>
              <a:t> of the </a:t>
            </a:r>
            <a:r>
              <a:rPr lang="en-US" i="1" dirty="0"/>
              <a:t>asaṃskṛta</a:t>
            </a:r>
            <a:r>
              <a:rPr lang="en-US" dirty="0"/>
              <a:t>, </a:t>
            </a:r>
            <a:r>
              <a:rPr lang="en-US" b="1" i="1" dirty="0"/>
              <a:t>unmodified</a:t>
            </a:r>
            <a:r>
              <a:rPr lang="en-US" dirty="0"/>
              <a:t> condition </a:t>
            </a:r>
            <a:r>
              <a:rPr lang="en-US" b="1" i="1" dirty="0"/>
              <a:t>produced </a:t>
            </a:r>
            <a:r>
              <a:rPr lang="en-US" dirty="0"/>
              <a:t>by the already mentioned element of stupefaction</a:t>
            </a:r>
          </a:p>
          <a:p>
            <a:r>
              <a:rPr lang="en-US" dirty="0"/>
              <a:t> </a:t>
            </a:r>
          </a:p>
          <a:p>
            <a:r>
              <a:rPr lang="en-US" dirty="0"/>
              <a:t>which pervades the whole of our experience, and which is </a:t>
            </a:r>
            <a:r>
              <a:rPr lang="en-US" i="1" dirty="0"/>
              <a:t>also</a:t>
            </a:r>
            <a:r>
              <a:rPr lang="en-US" dirty="0"/>
              <a:t> manifest in the</a:t>
            </a:r>
            <a:r>
              <a:rPr lang="en-US" b="1" dirty="0"/>
              <a:t> </a:t>
            </a:r>
            <a:r>
              <a:rPr lang="en-US" b="1" i="1" dirty="0"/>
              <a:t>passively samsaric</a:t>
            </a:r>
            <a:r>
              <a:rPr lang="en-US" dirty="0"/>
              <a:t> condition of the base-of-all</a:t>
            </a:r>
          </a:p>
          <a:p>
            <a:r>
              <a:rPr lang="en-US" dirty="0"/>
              <a:t> </a:t>
            </a:r>
          </a:p>
          <a:p>
            <a:r>
              <a:rPr lang="en-US" dirty="0"/>
              <a:t>in which absorption for a significant length of time can only be achieved </a:t>
            </a:r>
            <a:r>
              <a:rPr lang="en-US" b="1" dirty="0"/>
              <a:t>if it is</a:t>
            </a:r>
            <a:r>
              <a:rPr lang="en-US" dirty="0"/>
              <a:t> </a:t>
            </a:r>
            <a:r>
              <a:rPr lang="en-US" b="1" i="1" dirty="0"/>
              <a:t>produced</a:t>
            </a:r>
            <a:r>
              <a:rPr lang="en-US" dirty="0"/>
              <a:t> by meditative self-</a:t>
            </a:r>
            <a:r>
              <a:rPr lang="en-US" b="1" i="1" dirty="0"/>
              <a:t>conditioning</a:t>
            </a:r>
            <a:r>
              <a:rPr lang="en-US" dirty="0"/>
              <a:t>.</a:t>
            </a:r>
          </a:p>
          <a:p>
            <a:r>
              <a:rPr lang="en-US" dirty="0"/>
              <a:t> </a:t>
            </a:r>
          </a:p>
          <a:p>
            <a:r>
              <a:rPr lang="en-US" b="1" dirty="0"/>
              <a:t>(ii)</a:t>
            </a:r>
            <a:r>
              <a:rPr lang="en-US" dirty="0"/>
              <a:t> The </a:t>
            </a:r>
            <a:r>
              <a:rPr lang="en-US" b="1" i="1" dirty="0"/>
              <a:t>discontinuity</a:t>
            </a:r>
            <a:r>
              <a:rPr lang="en-US" dirty="0"/>
              <a:t> introduced by the subject-object duality that ontogenetically we develop when we are infants </a:t>
            </a:r>
          </a:p>
          <a:p>
            <a:r>
              <a:rPr lang="en-US" dirty="0"/>
              <a:t> </a:t>
            </a:r>
          </a:p>
          <a:p>
            <a:r>
              <a:rPr lang="en-US" dirty="0"/>
              <a:t>due to the </a:t>
            </a:r>
            <a:r>
              <a:rPr lang="en-US" b="1" i="1" dirty="0"/>
              <a:t>potentiation</a:t>
            </a:r>
            <a:r>
              <a:rPr lang="en-US" dirty="0"/>
              <a:t> of the </a:t>
            </a:r>
            <a:r>
              <a:rPr lang="en-US" b="1" i="1" dirty="0"/>
              <a:t>supersubtle</a:t>
            </a:r>
            <a:r>
              <a:rPr lang="en-US" i="1" dirty="0"/>
              <a:t> thought </a:t>
            </a:r>
            <a:r>
              <a:rPr lang="en-US" dirty="0"/>
              <a:t>called the </a:t>
            </a:r>
            <a:r>
              <a:rPr lang="en-US" i="1" dirty="0"/>
              <a:t>threefold directional thought-</a:t>
            </a:r>
            <a:r>
              <a:rPr lang="en-US" i="1" dirty="0">
                <a:solidFill>
                  <a:srgbClr val="FF0000"/>
                </a:solidFill>
              </a:rPr>
              <a:t>structure</a:t>
            </a:r>
            <a:r>
              <a:rPr lang="en-US" dirty="0">
                <a:solidFill>
                  <a:srgbClr val="FF0000"/>
                </a:solidFill>
              </a:rPr>
              <a:t> (Skt. </a:t>
            </a:r>
            <a:r>
              <a:rPr lang="es-ES_tradnl" i="1" dirty="0">
                <a:solidFill>
                  <a:srgbClr val="FF0000"/>
                </a:solidFill>
              </a:rPr>
              <a:t>trimaṇḍala</a:t>
            </a:r>
            <a:r>
              <a:rPr lang="es-ES_tradnl" dirty="0">
                <a:solidFill>
                  <a:srgbClr val="FF0000"/>
                </a:solidFill>
              </a:rPr>
              <a:t> / Tib. khorsum [</a:t>
            </a:r>
            <a:r>
              <a:rPr lang="en-US" i="1" dirty="0">
                <a:solidFill>
                  <a:srgbClr val="FF0000"/>
                </a:solidFill>
              </a:rPr>
              <a:t>’khor gsum</a:t>
            </a:r>
            <a:r>
              <a:rPr lang="es-ES_tradnl" dirty="0">
                <a:solidFill>
                  <a:srgbClr val="FF0000"/>
                </a:solidFill>
              </a:rPr>
              <a:t>]</a:t>
            </a:r>
            <a:r>
              <a:rPr lang="en-US" dirty="0">
                <a:solidFill>
                  <a:srgbClr val="FF0000"/>
                </a:solidFill>
              </a:rPr>
              <a:t>)</a:t>
            </a:r>
          </a:p>
          <a:p>
            <a:r>
              <a:rPr lang="en-US" dirty="0"/>
              <a:t> </a:t>
            </a:r>
          </a:p>
          <a:p>
            <a:r>
              <a:rPr lang="en-US" dirty="0"/>
              <a:t>which conceives a subject, an experience or an action or a thinking, etc., and an object.</a:t>
            </a:r>
            <a:r>
              <a:rPr lang="en-US" dirty="0" smtClean="0">
                <a:effectLst/>
              </a:rPr>
              <a:t> </a:t>
            </a:r>
            <a:endParaRPr lang="es-ES" dirty="0"/>
          </a:p>
        </p:txBody>
      </p:sp>
    </p:spTree>
    <p:extLst>
      <p:ext uri="{BB962C8B-B14F-4D97-AF65-F5344CB8AC3E}">
        <p14:creationId xmlns:p14="http://schemas.microsoft.com/office/powerpoint/2010/main" val="35352751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216</TotalTime>
  <Words>846</Words>
  <Application>Microsoft Macintosh PowerPoint</Application>
  <PresentationFormat>Presentación en pantalla (4:3)</PresentationFormat>
  <Paragraphs>510</Paragraphs>
  <Slides>37</Slides>
  <Notes>0</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Tema de Office</vt:lpstr>
      <vt:lpstr>Transpersonal Experiences, Modified States of Consciousness, and the Use of Psychoactive Substances   Elías Capriles (Venezuela) </vt:lpstr>
      <vt:lpstr>1. Transpersonal experiences: distinguishing three main types </vt:lpstr>
      <vt:lpstr>1a. Transpersonal, perfectly holistic states of nonstatic nirvāṇa: Buddhahood, rigpa (rig pa): </vt:lpstr>
      <vt:lpstr>1b. Transpersonal, quasi-holistic state in which saṃsāra is not yet actively functioning: </vt:lpstr>
      <vt:lpstr>1c. Transpersonal and holotropic states pertaining to active saṃsāra: the formless absorptions and realms: </vt:lpstr>
      <vt:lpstr>2. Modified states of consciousness: challenging the prevailing view   2a. Saṃskṛta and asaṃskṛta </vt:lpstr>
      <vt:lpstr>i</vt:lpstr>
      <vt:lpstr>2b. The saṃskṛta and the ubiquitous unawareness and delusion called avidyā </vt:lpstr>
      <vt:lpstr>i</vt:lpstr>
      <vt:lpstr>i</vt:lpstr>
      <vt:lpstr>2c. The energetic-volume-determining-the-scope-of-awareness (Tib. thig le, somewhat akin to Skt. kuṇḍalinī) </vt:lpstr>
      <vt:lpstr>2d. Ascenders Vs. Descenders in Phenomenological and Existential Terms:  Ascent as the construction of saṃskṛta / modified states </vt:lpstr>
      <vt:lpstr>i</vt:lpstr>
      <vt:lpstr>i</vt:lpstr>
      <vt:lpstr>2e. Descent as Seeing through the saṃskṛta / modified into the asaṃskṛta / unmodified  </vt:lpstr>
      <vt:lpstr>i</vt:lpstr>
      <vt:lpstr>i</vt:lpstr>
      <vt:lpstr>2f. Existential ascent and metaexistential descent as illustrated by Dante’s Divine Comedy </vt:lpstr>
      <vt:lpstr>i</vt:lpstr>
      <vt:lpstr>2g. Contrarily to the metaphenomenological descent leading to total authenticity and definitive sanity, Ken Wilber posits a phenomenological ascent </vt:lpstr>
      <vt:lpstr>i</vt:lpstr>
      <vt:lpstr>i</vt:lpstr>
      <vt:lpstr>2h. Descent in Grof and Washburn </vt:lpstr>
      <vt:lpstr>2h(i). Grof: </vt:lpstr>
      <vt:lpstr>2h(ii). Washburn: </vt:lpstr>
      <vt:lpstr>2i. Psychotic Descent </vt:lpstr>
      <vt:lpstr>i</vt:lpstr>
      <vt:lpstr>2j. Only Paths of Awakening revealed by fully Awake individuals can result in a thorough disclosure of the unmodified, true condition of awareness that discloses the unmodified true condition of ourselves and the whole universe </vt:lpstr>
      <vt:lpstr>i</vt:lpstr>
      <vt:lpstr>i</vt:lpstr>
      <vt:lpstr>2j. In Dzogchen and Tantra, the energetic-volume-determining-the-scope-of-awareness is increased to produce modified states characterized by a wider scope of awareness and an intensified experience </vt:lpstr>
      <vt:lpstr>i</vt:lpstr>
      <vt:lpstr>3. The use of psychoactive substances: Approaches to holotropic states of consciousness  other than those of Dzogchen and Tantra </vt:lpstr>
      <vt:lpstr>3a. Approach of recreational users of psychedelics: </vt:lpstr>
      <vt:lpstr>i</vt:lpstr>
      <vt:lpstr>3b. Approach of so-called South American Shamanism:  </vt:lpstr>
      <vt:lpst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Transpersonal Experiences, Modified States of Consciousness, and the Use of Psychoactive Substances   Elías Capriles (Venezuela) </dc:title>
  <dc:creator>yoyo yoyo</dc:creator>
  <cp:lastModifiedBy>yoyo yoyo</cp:lastModifiedBy>
  <cp:revision>71</cp:revision>
  <dcterms:created xsi:type="dcterms:W3CDTF">2015-09-04T21:51:27Z</dcterms:created>
  <dcterms:modified xsi:type="dcterms:W3CDTF">2015-09-05T01:27:36Z</dcterms:modified>
</cp:coreProperties>
</file>